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56" r:id="rId2"/>
    <p:sldId id="257" r:id="rId3"/>
    <p:sldId id="263" r:id="rId4"/>
    <p:sldId id="259" r:id="rId5"/>
    <p:sldId id="262" r:id="rId6"/>
    <p:sldId id="261" r:id="rId7"/>
    <p:sldId id="272" r:id="rId8"/>
    <p:sldId id="260" r:id="rId9"/>
    <p:sldId id="264" r:id="rId10"/>
    <p:sldId id="265" r:id="rId11"/>
    <p:sldId id="266" r:id="rId12"/>
    <p:sldId id="282" r:id="rId13"/>
    <p:sldId id="283" r:id="rId14"/>
    <p:sldId id="284" r:id="rId15"/>
    <p:sldId id="285" r:id="rId16"/>
    <p:sldId id="267" r:id="rId17"/>
    <p:sldId id="268" r:id="rId18"/>
    <p:sldId id="281" r:id="rId19"/>
    <p:sldId id="280" r:id="rId20"/>
    <p:sldId id="274" r:id="rId21"/>
  </p:sldIdLst>
  <p:sldSz cx="12192000" cy="6858000"/>
  <p:notesSz cx="6807200" cy="9939338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0000CC"/>
    <a:srgbClr val="FFFFCC"/>
    <a:srgbClr val="00FFFF"/>
    <a:srgbClr val="E6E6E6"/>
    <a:srgbClr val="FF00FF"/>
    <a:srgbClr val="00FF00"/>
    <a:srgbClr val="CCFFCC"/>
    <a:srgbClr val="CCFF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4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86" tIns="45743" rIns="91486" bIns="4574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86" tIns="45743" rIns="91486" bIns="4574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3AC5E50-E22B-4178-87CB-1AF102434B5C}" type="datetimeFigureOut">
              <a:rPr lang="zh-TW" altLang="en-US"/>
              <a:pPr>
                <a:defRPr/>
              </a:pPr>
              <a:t>2026/8/20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86" tIns="45743" rIns="91486" bIns="4574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86" tIns="45743" rIns="91486" bIns="45743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F0DB619-0778-4BA3-95C4-AEADFD6201E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40898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19C3A-6CBC-478A-877A-1ABF6BE481FF}" type="datetimeFigureOut">
              <a:rPr lang="zh-TW" altLang="en-US"/>
              <a:pPr>
                <a:defRPr/>
              </a:pPr>
              <a:t>2026/8/20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1F9E2-B269-450E-898F-DC5E274C5B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0200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8D6C0-59A1-4874-87ED-2A55A333A424}" type="datetimeFigureOut">
              <a:rPr lang="zh-TW" altLang="en-US"/>
              <a:pPr>
                <a:defRPr/>
              </a:pPr>
              <a:t>2026/8/20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64734-F834-40EC-B73C-DEAE98177E7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0302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9F403-6044-451D-82E5-E318610CDB39}" type="datetimeFigureOut">
              <a:rPr lang="zh-TW" altLang="en-US"/>
              <a:pPr>
                <a:defRPr/>
              </a:pPr>
              <a:t>2026/8/20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C7C84-57BF-4FBD-9500-8B0915291FC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8636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1CBAC-00B5-4E28-B1F8-6DDE7ABB672F}" type="datetimeFigureOut">
              <a:rPr lang="zh-TW" altLang="en-US"/>
              <a:pPr>
                <a:defRPr/>
              </a:pPr>
              <a:t>2026/8/20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B5835-B8FD-4A6E-8894-0F42EAABC5C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8156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E56FA-72CA-42D8-80A1-0D98B2382D31}" type="datetimeFigureOut">
              <a:rPr lang="zh-TW" altLang="en-US"/>
              <a:pPr>
                <a:defRPr/>
              </a:pPr>
              <a:t>2026/8/20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4A2A4-79C2-476D-B61C-F00149599E4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6106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65079-0710-4006-AD0B-45DD2A85110A}" type="datetimeFigureOut">
              <a:rPr lang="zh-TW" altLang="en-US"/>
              <a:pPr>
                <a:defRPr/>
              </a:pPr>
              <a:t>2026/8/20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8D523-FCC9-48B8-9B12-9397979998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3325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B3ACF-B514-4235-8312-75B26F137DE0}" type="datetimeFigureOut">
              <a:rPr lang="zh-TW" altLang="en-US"/>
              <a:pPr>
                <a:defRPr/>
              </a:pPr>
              <a:t>2026/8/20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06B97-90EF-4466-9853-A2F6E7E9671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6922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B96D0-1154-4852-913C-9E0D21239B19}" type="datetimeFigureOut">
              <a:rPr lang="zh-TW" altLang="en-US"/>
              <a:pPr>
                <a:defRPr/>
              </a:pPr>
              <a:t>2026/8/20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342A9-4287-42A6-99E1-DF2B77C8FFD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2981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8EDD9-C414-446E-8B19-3E1E9580E5DA}" type="datetimeFigureOut">
              <a:rPr lang="zh-TW" altLang="en-US"/>
              <a:pPr>
                <a:defRPr/>
              </a:pPr>
              <a:t>2026/8/20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34370-2787-4DF3-8CD0-40CE6676069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3266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4A255-365C-4929-8EFC-EC044FE1A6DC}" type="datetimeFigureOut">
              <a:rPr lang="zh-TW" altLang="en-US"/>
              <a:pPr>
                <a:defRPr/>
              </a:pPr>
              <a:t>2026/8/20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AA1EA-D0C5-4603-B494-587AB457872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386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EADA0-E2DD-43E4-8F3F-6369D81EBA77}" type="datetimeFigureOut">
              <a:rPr lang="zh-TW" altLang="en-US"/>
              <a:pPr>
                <a:defRPr/>
              </a:pPr>
              <a:t>2026/8/20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BE29A-4A6E-4370-B33C-E1437B828F9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008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11A01C6-C158-4E14-B65D-E127CD7D4FF4}" type="datetimeFigureOut">
              <a:rPr lang="zh-TW" altLang="en-US"/>
              <a:pPr>
                <a:defRPr/>
              </a:pPr>
              <a:t>2026/8/20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132489E-EC6A-400C-9F05-A1ADDF3556E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ir.nutc.edu.tw/var/file/88/1088/img/3166/737763455.pdf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ir.nutc.edu.tw/var/file/88/1088/img/1086/249586656.pdf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ir.nutc.edu.tw/var/file/88/1088/img/307988951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air.nutc.edu.tw/files/14-1015-15724,r656-1.php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riteonwhite.com/images/ppttempla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57"/>
          <a:stretch>
            <a:fillRect/>
          </a:stretch>
        </p:blipFill>
        <p:spPr bwMode="auto">
          <a:xfrm>
            <a:off x="0" y="-91822"/>
            <a:ext cx="12192000" cy="6949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50070" y="627857"/>
            <a:ext cx="9891860" cy="1082675"/>
          </a:xfrm>
        </p:spPr>
        <p:txBody>
          <a:bodyPr rtlCol="0" anchor="ctr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115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學年度空中學院</a:t>
            </a:r>
            <a:r>
              <a:rPr lang="zh-TW" altLang="en-US" sz="73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新生訓練</a:t>
            </a:r>
          </a:p>
        </p:txBody>
      </p:sp>
      <p:sp>
        <p:nvSpPr>
          <p:cNvPr id="3076" name="副標題 2"/>
          <p:cNvSpPr>
            <a:spLocks noGrp="1"/>
          </p:cNvSpPr>
          <p:nvPr>
            <p:ph type="subTitle" idx="1"/>
          </p:nvPr>
        </p:nvSpPr>
        <p:spPr>
          <a:xfrm>
            <a:off x="1820863" y="3365234"/>
            <a:ext cx="8115617" cy="2729928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空中進修學院 註冊組</a:t>
            </a:r>
            <a:endParaRPr lang="en-US" altLang="zh-TW" sz="4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陳冠志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組長</a:t>
            </a: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709000" y="1813983"/>
            <a:ext cx="8208263" cy="14478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zh-TW" altLang="en-US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註冊組</a:t>
            </a:r>
            <a:r>
              <a:rPr lang="zh-TW" altLang="en-US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業務說明</a:t>
            </a:r>
          </a:p>
        </p:txBody>
      </p:sp>
      <p:sp>
        <p:nvSpPr>
          <p:cNvPr id="3078" name="文字方塊 3"/>
          <p:cNvSpPr txBox="1">
            <a:spLocks noChangeArrowheads="1"/>
          </p:cNvSpPr>
          <p:nvPr/>
        </p:nvSpPr>
        <p:spPr bwMode="auto">
          <a:xfrm>
            <a:off x="9454896" y="5942013"/>
            <a:ext cx="22862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TW" sz="3200" b="1" dirty="0"/>
              <a:t>2026.09.13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3" y="3238500"/>
            <a:ext cx="711517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0"/>
            <a:ext cx="7953376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138" y="5495925"/>
            <a:ext cx="491490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圖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2"/>
          <a:stretch>
            <a:fillRect/>
          </a:stretch>
        </p:blipFill>
        <p:spPr bwMode="auto">
          <a:xfrm>
            <a:off x="8475663" y="0"/>
            <a:ext cx="37163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直線單箭頭接點 5"/>
          <p:cNvCxnSpPr/>
          <p:nvPr/>
        </p:nvCxnSpPr>
        <p:spPr>
          <a:xfrm flipH="1" flipV="1">
            <a:off x="7323138" y="1930400"/>
            <a:ext cx="1169987" cy="5715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8475663" y="2022475"/>
            <a:ext cx="2787650" cy="93821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8475663" y="2960688"/>
            <a:ext cx="2787650" cy="93662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8475663" y="3889375"/>
            <a:ext cx="2787650" cy="93821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/>
          </a:p>
        </p:txBody>
      </p:sp>
      <p:cxnSp>
        <p:nvCxnSpPr>
          <p:cNvPr id="16" name="直線單箭頭接點 15"/>
          <p:cNvCxnSpPr/>
          <p:nvPr/>
        </p:nvCxnSpPr>
        <p:spPr>
          <a:xfrm flipH="1">
            <a:off x="7694613" y="3586163"/>
            <a:ext cx="798512" cy="2222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16"/>
          <p:cNvCxnSpPr/>
          <p:nvPr/>
        </p:nvCxnSpPr>
        <p:spPr>
          <a:xfrm flipH="1">
            <a:off x="7908925" y="4549775"/>
            <a:ext cx="595313" cy="94615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物件 2"/>
          <p:cNvGraphicFramePr>
            <a:graphicFrameLocks noChangeAspect="1"/>
          </p:cNvGraphicFramePr>
          <p:nvPr/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85" name="PhotoImpact" r:id="rId3" imgW="12207481" imgH="6846860" progId="PI3.Image">
                  <p:embed/>
                </p:oleObj>
              </mc:Choice>
              <mc:Fallback>
                <p:oleObj name="PhotoImpact" r:id="rId3" imgW="12207481" imgH="6846860" progId="PI3.Image">
                  <p:embed/>
                  <p:pic>
                    <p:nvPicPr>
                      <p:cNvPr id="0" name="物件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63" name="圖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063" y="0"/>
            <a:ext cx="6567487" cy="181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圓角矩形 4"/>
          <p:cNvSpPr/>
          <p:nvPr/>
        </p:nvSpPr>
        <p:spPr>
          <a:xfrm>
            <a:off x="267629" y="5229922"/>
            <a:ext cx="11340791" cy="635619"/>
          </a:xfrm>
          <a:prstGeom prst="roundRect">
            <a:avLst/>
          </a:prstGeom>
          <a:noFill/>
          <a:ln w="762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15367" name="圖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0013" y="2036763"/>
            <a:ext cx="3278187" cy="272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直線單箭頭接點 7"/>
          <p:cNvCxnSpPr/>
          <p:nvPr/>
        </p:nvCxnSpPr>
        <p:spPr>
          <a:xfrm flipH="1" flipV="1">
            <a:off x="5163015" y="1806673"/>
            <a:ext cx="4070195" cy="117070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雲朵形圖說文字 10"/>
          <p:cNvSpPr/>
          <p:nvPr/>
        </p:nvSpPr>
        <p:spPr>
          <a:xfrm rot="655919">
            <a:off x="8821738" y="88900"/>
            <a:ext cx="3427412" cy="1706563"/>
          </a:xfrm>
          <a:prstGeom prst="cloudCallout">
            <a:avLst>
              <a:gd name="adj1" fmla="val -21919"/>
              <a:gd name="adj2" fmla="val 82237"/>
            </a:avLst>
          </a:prstGeom>
          <a:ln w="28575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請大家要仔細核對修業進度</a:t>
            </a:r>
          </a:p>
        </p:txBody>
      </p:sp>
      <p:pic>
        <p:nvPicPr>
          <p:cNvPr id="15370" name="圖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57588"/>
            <a:ext cx="116840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167633"/>
            <a:ext cx="12192000" cy="2690367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523220"/>
            <a:ext cx="12192000" cy="3121193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078029" y="1106905"/>
            <a:ext cx="981777" cy="2483318"/>
          </a:xfrm>
          <a:prstGeom prst="rect">
            <a:avLst/>
          </a:prstGeom>
          <a:noFill/>
          <a:ln w="76200"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2261936" y="1116530"/>
            <a:ext cx="1520792" cy="2483318"/>
          </a:xfrm>
          <a:prstGeom prst="rect">
            <a:avLst/>
          </a:prstGeom>
          <a:noFill/>
          <a:ln w="76200"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486400" y="1116532"/>
            <a:ext cx="1155031" cy="2483318"/>
          </a:xfrm>
          <a:prstGeom prst="rect">
            <a:avLst/>
          </a:prstGeom>
          <a:noFill/>
          <a:ln w="76200"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0" y="0"/>
            <a:ext cx="12192001" cy="523220"/>
          </a:xfrm>
          <a:prstGeom prst="rect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修業進度已達到可以畢業的門檻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必修、選修、通識等項目，都必須達成。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-3210" y="3644413"/>
            <a:ext cx="12278338" cy="52322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修業進度未達畢業門檻</a:t>
            </a:r>
            <a:r>
              <a:rPr lang="en-US" altLang="zh-TW" sz="2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sz="2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必修、選修、通識，都須達成。</a:t>
            </a:r>
            <a:r>
              <a:rPr lang="zh-TW" altLang="en-US" sz="2400" b="1" spc="-15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（修業進度＜畢業條件）</a:t>
            </a:r>
            <a:endParaRPr lang="zh-TW" altLang="en-US" sz="2800" b="1" spc="-15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0" name="直線單箭頭接點 9"/>
          <p:cNvCxnSpPr/>
          <p:nvPr/>
        </p:nvCxnSpPr>
        <p:spPr>
          <a:xfrm flipH="1">
            <a:off x="6206836" y="4237725"/>
            <a:ext cx="4405746" cy="11655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>
            <a:off x="5144655" y="593312"/>
            <a:ext cx="711200" cy="2019040"/>
          </a:xfrm>
          <a:prstGeom prst="straightConnector1">
            <a:avLst/>
          </a:prstGeom>
          <a:ln w="7620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984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群組 13"/>
          <p:cNvGrpSpPr/>
          <p:nvPr/>
        </p:nvGrpSpPr>
        <p:grpSpPr>
          <a:xfrm>
            <a:off x="0" y="1"/>
            <a:ext cx="12192000" cy="6857999"/>
            <a:chOff x="0" y="1"/>
            <a:chExt cx="12192000" cy="6857999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 rotWithShape="1">
            <a:blip r:embed="rId2"/>
            <a:srcRect b="9374"/>
            <a:stretch/>
          </p:blipFill>
          <p:spPr>
            <a:xfrm>
              <a:off x="0" y="1"/>
              <a:ext cx="12192000" cy="4433454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 rotWithShape="1">
            <a:blip r:embed="rId3"/>
            <a:srcRect b="30366"/>
            <a:stretch/>
          </p:blipFill>
          <p:spPr>
            <a:xfrm>
              <a:off x="0" y="4433455"/>
              <a:ext cx="12192000" cy="2424545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905164" y="701964"/>
              <a:ext cx="11065163" cy="471054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直線圖說文字 3 4"/>
            <p:cNvSpPr/>
            <p:nvPr/>
          </p:nvSpPr>
          <p:spPr>
            <a:xfrm>
              <a:off x="4903470" y="923637"/>
              <a:ext cx="4332894" cy="766618"/>
            </a:xfrm>
            <a:prstGeom prst="borderCallout3">
              <a:avLst>
                <a:gd name="adj1" fmla="val 33817"/>
                <a:gd name="adj2" fmla="val 281"/>
                <a:gd name="adj3" fmla="val 26283"/>
                <a:gd name="adj4" fmla="val -16900"/>
                <a:gd name="adj5" fmla="val 31325"/>
                <a:gd name="adj6" fmla="val -36517"/>
                <a:gd name="adj7" fmla="val 9208"/>
                <a:gd name="adj8" fmla="val -74542"/>
              </a:avLst>
            </a:prstGeom>
            <a:solidFill>
              <a:schemeClr val="bg1"/>
            </a:solidFill>
            <a:ln w="57150">
              <a:solidFill>
                <a:srgbClr val="00CC0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b="1" dirty="0">
                  <a:solidFill>
                    <a:srgbClr val="0000CC"/>
                  </a:solidFill>
                </a:rPr>
                <a:t>學年課</a:t>
              </a:r>
              <a:r>
                <a:rPr lang="zh-TW" altLang="en-US" dirty="0">
                  <a:solidFill>
                    <a:schemeClr val="tx1"/>
                  </a:solidFill>
                </a:rPr>
                <a:t>必須</a:t>
              </a:r>
              <a:r>
                <a:rPr lang="zh-TW" altLang="en-US" b="1" dirty="0">
                  <a:solidFill>
                    <a:srgbClr val="0000CC"/>
                  </a:solidFill>
                </a:rPr>
                <a:t>上學期</a:t>
              </a:r>
              <a:r>
                <a:rPr lang="zh-TW" altLang="en-US" dirty="0">
                  <a:solidFill>
                    <a:schemeClr val="tx1"/>
                  </a:solidFill>
                </a:rPr>
                <a:t>及</a:t>
              </a:r>
              <a:r>
                <a:rPr lang="zh-TW" altLang="en-US" b="1" dirty="0">
                  <a:solidFill>
                    <a:srgbClr val="0000CC"/>
                  </a:solidFill>
                </a:rPr>
                <a:t>下學期</a:t>
              </a:r>
              <a:r>
                <a:rPr lang="zh-TW" altLang="en-US" b="1" dirty="0">
                  <a:solidFill>
                    <a:schemeClr val="tx1"/>
                  </a:solidFill>
                </a:rPr>
                <a:t>都及格　　　</a:t>
              </a:r>
              <a:r>
                <a:rPr lang="zh-TW" altLang="en-US" dirty="0">
                  <a:solidFill>
                    <a:schemeClr val="tx1"/>
                  </a:solidFill>
                </a:rPr>
                <a:t>，學分才能累計到畢業學分數。</a:t>
              </a:r>
            </a:p>
          </p:txBody>
        </p:sp>
        <p:sp>
          <p:nvSpPr>
            <p:cNvPr id="6" name="矩形 5"/>
            <p:cNvSpPr/>
            <p:nvPr/>
          </p:nvSpPr>
          <p:spPr>
            <a:xfrm>
              <a:off x="10677236" y="3897745"/>
              <a:ext cx="720437" cy="535710"/>
            </a:xfrm>
            <a:prstGeom prst="rect">
              <a:avLst/>
            </a:prstGeom>
            <a:noFill/>
            <a:ln w="57150">
              <a:solidFill>
                <a:srgbClr val="FF00FF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直線圖說文字 3 6"/>
            <p:cNvSpPr/>
            <p:nvPr/>
          </p:nvSpPr>
          <p:spPr>
            <a:xfrm>
              <a:off x="4257964" y="2078180"/>
              <a:ext cx="4775200" cy="1468583"/>
            </a:xfrm>
            <a:prstGeom prst="borderCallout3">
              <a:avLst>
                <a:gd name="adj1" fmla="val 56099"/>
                <a:gd name="adj2" fmla="val 99749"/>
                <a:gd name="adj3" fmla="val 91753"/>
                <a:gd name="adj4" fmla="val 117146"/>
                <a:gd name="adj5" fmla="val 155043"/>
                <a:gd name="adj6" fmla="val 125204"/>
                <a:gd name="adj7" fmla="val 149219"/>
                <a:gd name="adj8" fmla="val 134397"/>
              </a:avLst>
            </a:prstGeom>
            <a:solidFill>
              <a:schemeClr val="bg1"/>
            </a:solidFill>
            <a:ln w="57150">
              <a:solidFill>
                <a:srgbClr val="FF00FF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dirty="0">
                  <a:solidFill>
                    <a:schemeClr val="tx1"/>
                  </a:solidFill>
                </a:rPr>
                <a:t>當</a:t>
              </a:r>
              <a:r>
                <a:rPr lang="zh-TW" altLang="en-US" b="1" dirty="0">
                  <a:solidFill>
                    <a:srgbClr val="FF0000"/>
                  </a:solidFill>
                </a:rPr>
                <a:t>必修科目不及格</a:t>
              </a:r>
              <a:r>
                <a:rPr lang="zh-TW" altLang="en-US" dirty="0">
                  <a:solidFill>
                    <a:schemeClr val="tx1"/>
                  </a:solidFill>
                </a:rPr>
                <a:t>時，修業進度會出現紅色的</a:t>
              </a:r>
              <a:r>
                <a:rPr lang="zh-TW" altLang="en-US" b="1" dirty="0">
                  <a:solidFill>
                    <a:srgbClr val="FF0000"/>
                  </a:solidFill>
                </a:rPr>
                <a:t>Ｆ　</a:t>
              </a:r>
              <a:r>
                <a:rPr lang="zh-TW" altLang="en-US" dirty="0">
                  <a:solidFill>
                    <a:schemeClr val="tx1"/>
                  </a:solidFill>
                </a:rPr>
                <a:t>，提醒您日後要補修到及格，才能累計到</a:t>
              </a:r>
              <a:endParaRPr lang="en-US" altLang="zh-TW" dirty="0">
                <a:solidFill>
                  <a:schemeClr val="tx1"/>
                </a:solidFill>
              </a:endParaRPr>
            </a:p>
            <a:p>
              <a:r>
                <a:rPr lang="zh-TW" altLang="en-US" dirty="0">
                  <a:solidFill>
                    <a:schemeClr val="tx1"/>
                  </a:solidFill>
                </a:rPr>
                <a:t>　　　畢業學分數。</a:t>
              </a:r>
              <a:endParaRPr lang="en-US" altLang="zh-TW" dirty="0">
                <a:solidFill>
                  <a:schemeClr val="tx1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zh-TW" b="1" dirty="0">
                  <a:solidFill>
                    <a:srgbClr val="0000CC"/>
                  </a:solidFill>
                </a:rPr>
                <a:t>(</a:t>
              </a:r>
              <a:r>
                <a:rPr lang="zh-TW" altLang="en-US" b="1" dirty="0">
                  <a:solidFill>
                    <a:srgbClr val="0000CC"/>
                  </a:solidFill>
                </a:rPr>
                <a:t>選修科目</a:t>
              </a:r>
              <a:r>
                <a:rPr lang="zh-TW" altLang="en-US" b="1" dirty="0">
                  <a:solidFill>
                    <a:srgbClr val="FF0000"/>
                  </a:solidFill>
                </a:rPr>
                <a:t>不及格</a:t>
              </a:r>
              <a:r>
                <a:rPr lang="zh-TW" altLang="en-US" b="1" dirty="0">
                  <a:solidFill>
                    <a:srgbClr val="0000CC"/>
                  </a:solidFill>
                </a:rPr>
                <a:t>時，不會顯示在修業進度上</a:t>
              </a:r>
              <a:r>
                <a:rPr lang="en-US" altLang="zh-TW" b="1" dirty="0">
                  <a:solidFill>
                    <a:srgbClr val="0000CC"/>
                  </a:solidFill>
                </a:rPr>
                <a:t>)</a:t>
              </a:r>
              <a:endParaRPr lang="zh-TW" altLang="en-US" b="1" dirty="0">
                <a:solidFill>
                  <a:srgbClr val="0000CC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9162472" y="3897745"/>
              <a:ext cx="720437" cy="535710"/>
            </a:xfrm>
            <a:prstGeom prst="rect">
              <a:avLst/>
            </a:prstGeom>
            <a:noFill/>
            <a:ln w="57150">
              <a:solidFill>
                <a:srgbClr val="FF00FF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9" name="圖片 8"/>
            <p:cNvPicPr>
              <a:picLocks noChangeAspect="1"/>
            </p:cNvPicPr>
            <p:nvPr/>
          </p:nvPicPr>
          <p:blipFill rotWithShape="1">
            <a:blip r:embed="rId4"/>
            <a:srcRect l="10706" t="14531" r="21350" b="21787"/>
            <a:stretch/>
          </p:blipFill>
          <p:spPr>
            <a:xfrm>
              <a:off x="4365361" y="2539370"/>
              <a:ext cx="612000" cy="52773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0" name="圖片 9"/>
            <p:cNvPicPr>
              <a:picLocks noChangeAspect="1"/>
            </p:cNvPicPr>
            <p:nvPr/>
          </p:nvPicPr>
          <p:blipFill rotWithShape="1">
            <a:blip r:embed="rId5"/>
            <a:srcRect l="14433" t="22050" r="17482" b="16853"/>
            <a:stretch/>
          </p:blipFill>
          <p:spPr>
            <a:xfrm>
              <a:off x="8466161" y="1008607"/>
              <a:ext cx="612000" cy="523844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1" name="矩形 10"/>
            <p:cNvSpPr/>
            <p:nvPr/>
          </p:nvSpPr>
          <p:spPr>
            <a:xfrm>
              <a:off x="10895798" y="4523874"/>
              <a:ext cx="616017" cy="2334125"/>
            </a:xfrm>
            <a:prstGeom prst="rect">
              <a:avLst/>
            </a:prstGeom>
            <a:noFill/>
            <a:ln w="57150">
              <a:solidFill>
                <a:srgbClr val="00FFFF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直線圖說文字 3 11"/>
            <p:cNvSpPr/>
            <p:nvPr/>
          </p:nvSpPr>
          <p:spPr>
            <a:xfrm>
              <a:off x="4257964" y="3973822"/>
              <a:ext cx="4775200" cy="1232573"/>
            </a:xfrm>
            <a:prstGeom prst="borderCallout3">
              <a:avLst>
                <a:gd name="adj1" fmla="val 56099"/>
                <a:gd name="adj2" fmla="val 99749"/>
                <a:gd name="adj3" fmla="val 91753"/>
                <a:gd name="adj4" fmla="val 117146"/>
                <a:gd name="adj5" fmla="val 144980"/>
                <a:gd name="adj6" fmla="val 124043"/>
                <a:gd name="adj7" fmla="val 166830"/>
                <a:gd name="adj8" fmla="val 138459"/>
              </a:avLst>
            </a:prstGeom>
            <a:solidFill>
              <a:schemeClr val="bg1"/>
            </a:solidFill>
            <a:ln w="57150">
              <a:solidFill>
                <a:srgbClr val="00FFFF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dirty="0">
                  <a:solidFill>
                    <a:schemeClr val="tx1"/>
                  </a:solidFill>
                </a:rPr>
                <a:t>橘色的？　　代表這學期正在修的科目，修業中</a:t>
              </a:r>
              <a:r>
                <a:rPr lang="en-US" altLang="zh-TW" dirty="0">
                  <a:solidFill>
                    <a:schemeClr val="tx1"/>
                  </a:solidFill>
                </a:rPr>
                <a:t>…..</a:t>
              </a:r>
              <a:endParaRPr lang="zh-TW" altLang="en-US" b="1" dirty="0">
                <a:solidFill>
                  <a:srgbClr val="0000CC"/>
                </a:solidFill>
              </a:endParaRPr>
            </a:p>
          </p:txBody>
        </p:sp>
        <p:pic>
          <p:nvPicPr>
            <p:cNvPr id="13" name="圖片 12"/>
            <p:cNvPicPr>
              <a:picLocks noChangeAspect="1"/>
            </p:cNvPicPr>
            <p:nvPr/>
          </p:nvPicPr>
          <p:blipFill rotWithShape="1">
            <a:blip r:embed="rId6"/>
            <a:srcRect l="10766" t="8640" r="6603" b="12950"/>
            <a:stretch/>
          </p:blipFill>
          <p:spPr>
            <a:xfrm>
              <a:off x="5070764" y="4193396"/>
              <a:ext cx="612000" cy="56413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585986917"/>
      </p:ext>
    </p:extLst>
  </p:cSld>
  <p:clrMapOvr>
    <a:masterClrMapping/>
  </p:clrMapOvr>
  <p:transition spd="slow">
    <p:comb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95794"/>
            <a:ext cx="12192000" cy="416220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519532" cy="2695794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9532" y="0"/>
            <a:ext cx="3549806" cy="26664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矩形 4"/>
          <p:cNvSpPr/>
          <p:nvPr/>
        </p:nvSpPr>
        <p:spPr>
          <a:xfrm>
            <a:off x="89210" y="4025590"/>
            <a:ext cx="4415883" cy="751307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4103648" y="1193180"/>
            <a:ext cx="2051825" cy="1473264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直線單箭頭接點 7"/>
          <p:cNvCxnSpPr/>
          <p:nvPr/>
        </p:nvCxnSpPr>
        <p:spPr>
          <a:xfrm flipV="1">
            <a:off x="5363737" y="732456"/>
            <a:ext cx="4783873" cy="772959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0" name="圖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2015" y="4302943"/>
            <a:ext cx="1877517" cy="21772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contourClr>
              <a:srgbClr val="C0C0C0"/>
            </a:contourClr>
          </a:sp3d>
        </p:spPr>
      </p:pic>
      <p:sp>
        <p:nvSpPr>
          <p:cNvPr id="11" name="直線圖說文字 1 10"/>
          <p:cNvSpPr/>
          <p:nvPr/>
        </p:nvSpPr>
        <p:spPr>
          <a:xfrm>
            <a:off x="8920974" y="4201209"/>
            <a:ext cx="3055436" cy="2219093"/>
          </a:xfrm>
          <a:prstGeom prst="borderCallout1">
            <a:avLst>
              <a:gd name="adj1" fmla="val 36027"/>
              <a:gd name="adj2" fmla="val -104"/>
              <a:gd name="adj3" fmla="val 74779"/>
              <a:gd name="adj4" fmla="val -42512"/>
            </a:avLst>
          </a:prstGeom>
          <a:ln w="76200">
            <a:solidFill>
              <a:srgbClr val="00FF00"/>
            </a:solidFill>
            <a:headEnd type="none" w="med" len="med"/>
            <a:tailEnd type="triangl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400" b="1" dirty="0">
                <a:solidFill>
                  <a:schemeClr val="tx1"/>
                </a:solidFill>
              </a:rPr>
              <a:t>您可以點選並切換去查詢，每學期的每個科目之成績。</a:t>
            </a:r>
            <a:endParaRPr lang="en-US" altLang="zh-TW" sz="2400" b="1" dirty="0">
              <a:solidFill>
                <a:schemeClr val="tx1"/>
              </a:solidFill>
            </a:endParaRPr>
          </a:p>
          <a:p>
            <a:r>
              <a:rPr lang="zh-TW" altLang="en-US" sz="2400" b="1" dirty="0">
                <a:solidFill>
                  <a:schemeClr val="tx1"/>
                </a:solidFill>
              </a:rPr>
              <a:t>若不及格會出現</a:t>
            </a:r>
            <a:r>
              <a:rPr lang="zh-TW" altLang="en-US" sz="2400" b="1" dirty="0">
                <a:solidFill>
                  <a:srgbClr val="FF0000"/>
                </a:solidFill>
              </a:rPr>
              <a:t>紅色分數（不及格）</a:t>
            </a:r>
          </a:p>
        </p:txBody>
      </p:sp>
    </p:spTree>
    <p:extLst>
      <p:ext uri="{BB962C8B-B14F-4D97-AF65-F5344CB8AC3E}">
        <p14:creationId xmlns:p14="http://schemas.microsoft.com/office/powerpoint/2010/main" val="352134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151"/>
            <a:ext cx="12192000" cy="3685293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08663"/>
            <a:ext cx="12192000" cy="447163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356517" y="3674142"/>
            <a:ext cx="3021981" cy="6636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直線圖說文字 1 4"/>
          <p:cNvSpPr/>
          <p:nvPr/>
        </p:nvSpPr>
        <p:spPr>
          <a:xfrm>
            <a:off x="7326351" y="2408663"/>
            <a:ext cx="4516244" cy="1265479"/>
          </a:xfrm>
          <a:prstGeom prst="borderCallout1">
            <a:avLst>
              <a:gd name="adj1" fmla="val 36027"/>
              <a:gd name="adj2" fmla="val -104"/>
              <a:gd name="adj3" fmla="val 124704"/>
              <a:gd name="adj4" fmla="val -30372"/>
            </a:avLst>
          </a:prstGeom>
          <a:solidFill>
            <a:schemeClr val="bg1"/>
          </a:solidFill>
          <a:ln w="76200">
            <a:solidFill>
              <a:srgbClr val="FF00FF"/>
            </a:solidFill>
            <a:headEnd type="none" w="med" len="med"/>
            <a:tailEnd type="triangl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400" b="1" dirty="0">
                <a:solidFill>
                  <a:schemeClr val="tx1"/>
                </a:solidFill>
              </a:rPr>
              <a:t>您要抵免的科目，一定要用下拉式選單選取，以免因科目的名稱格式打法不同而無法列抵成功。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4982" y="856645"/>
            <a:ext cx="7079340" cy="793251"/>
          </a:xfrm>
          <a:prstGeom prst="rect">
            <a:avLst/>
          </a:prstGeom>
          <a:ln w="76200">
            <a:solidFill>
              <a:srgbClr val="00FF00"/>
            </a:solidFill>
          </a:ln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5"/>
          <a:srcRect t="6769" r="762" b="7382"/>
          <a:stretch/>
        </p:blipFill>
        <p:spPr>
          <a:xfrm>
            <a:off x="146941" y="6010940"/>
            <a:ext cx="10677003" cy="687572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2952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文字方塊 2"/>
          <p:cNvSpPr txBox="1">
            <a:spLocks noChangeArrowheads="1"/>
          </p:cNvSpPr>
          <p:nvPr/>
        </p:nvSpPr>
        <p:spPr bwMode="auto">
          <a:xfrm>
            <a:off x="3111500" y="1169988"/>
            <a:ext cx="893127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3600" b="1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專科部</a:t>
            </a:r>
            <a:r>
              <a:rPr lang="zh-TW" altLang="en-US" sz="3600" b="1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4000" b="1" u="sng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專業選修科目</a:t>
            </a:r>
            <a:r>
              <a:rPr lang="zh-TW" altLang="en-US" sz="3600" b="1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3600" b="1" u="sng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至少應修本科系的</a:t>
            </a:r>
            <a:r>
              <a:rPr lang="en-US" altLang="zh-TW" sz="4800" b="1" u="sng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</a:t>
            </a:r>
            <a:r>
              <a:rPr lang="zh-TW" altLang="en-US" sz="3600" b="1" u="sng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學分</a:t>
            </a:r>
            <a:r>
              <a:rPr lang="zh-TW" altLang="en-US" sz="3600" b="1">
                <a:latin typeface="標楷體" panose="03000509000000000000" pitchFamily="65" charset="-120"/>
                <a:ea typeface="標楷體" panose="03000509000000000000" pitchFamily="65" charset="-120"/>
              </a:rPr>
              <a:t>，其他選修科目可由別科之專業必修科目或專業選修科目選出。</a:t>
            </a:r>
            <a:endParaRPr lang="en-US" altLang="zh-TW" sz="3600" b="1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388" name="文字方塊 3"/>
          <p:cNvSpPr txBox="1">
            <a:spLocks noChangeArrowheads="1"/>
          </p:cNvSpPr>
          <p:nvPr/>
        </p:nvSpPr>
        <p:spPr bwMode="auto">
          <a:xfrm>
            <a:off x="324045" y="3104357"/>
            <a:ext cx="10036175" cy="247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4800" b="1" u="sng" dirty="0">
                <a:solidFill>
                  <a:srgbClr val="FF000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全學年</a:t>
            </a:r>
            <a:r>
              <a:rPr lang="zh-TW" altLang="en-US" sz="3600" b="1" u="sng" dirty="0">
                <a:solidFill>
                  <a:srgbClr val="FF000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之科目，其上下兩學期成績均及格者，始可核給學分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；若上學期或下學期成績不及格，其及格之成績給予保留，不及格之成績，應重讀至二學期均及格者為止，始可核給學分。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389" name="矩形 4"/>
          <p:cNvSpPr>
            <a:spLocks noChangeArrowheads="1"/>
          </p:cNvSpPr>
          <p:nvPr/>
        </p:nvSpPr>
        <p:spPr bwMode="auto">
          <a:xfrm>
            <a:off x="5865813" y="128588"/>
            <a:ext cx="57308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US" altLang="zh-TW" sz="3600" b="1"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sz="3600" b="1">
                <a:latin typeface="標楷體" panose="03000509000000000000" pitchFamily="65" charset="-120"/>
                <a:ea typeface="標楷體" panose="03000509000000000000" pitchFamily="65" charset="-120"/>
              </a:rPr>
              <a:t>修課注意事項</a:t>
            </a:r>
            <a:r>
              <a:rPr lang="en-US" altLang="zh-TW" sz="3600" b="1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>
                <a:latin typeface="標楷體" panose="03000509000000000000" pitchFamily="65" charset="-120"/>
                <a:ea typeface="標楷體" panose="03000509000000000000" pitchFamily="65" charset="-120"/>
              </a:rPr>
              <a:t>跨科選修</a:t>
            </a:r>
            <a:r>
              <a:rPr lang="en-US" altLang="zh-TW" sz="3600" b="1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  <p:pic>
        <p:nvPicPr>
          <p:cNvPr id="16390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3" y="209550"/>
            <a:ext cx="1169987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513" y="1944688"/>
            <a:ext cx="116840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img.cxdq.com/d/file/2015/09-23/c578246cd160e74a78c48466616d5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163"/>
            <a:ext cx="12192000" cy="682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5080000" y="2189787"/>
            <a:ext cx="6429617" cy="609610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CC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方塊 1"/>
          <p:cNvSpPr txBox="1"/>
          <p:nvPr/>
        </p:nvSpPr>
        <p:spPr>
          <a:xfrm>
            <a:off x="110837" y="248709"/>
            <a:ext cx="11517313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zh-TW" sz="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115</a:t>
            </a:r>
            <a:r>
              <a:rPr lang="zh-TW" alt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學年度第</a:t>
            </a:r>
            <a:r>
              <a:rPr lang="en-US" altLang="zh-TW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學期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休退學退費標準如下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zh-TW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 eaLnBrk="1" fontAlgn="auto" hangingPunct="1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TW" altLang="en-US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電視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講次開播日之前</a:t>
            </a:r>
            <a:r>
              <a:rPr lang="en-US" altLang="zh-TW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(115.9.6(</a:t>
            </a:r>
            <a:r>
              <a:rPr lang="zh-TW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含</a:t>
            </a:r>
            <a:r>
              <a:rPr lang="en-US" altLang="zh-TW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9/6</a:t>
            </a:r>
            <a:r>
              <a:rPr lang="en-US" altLang="zh-TW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申</a:t>
            </a:r>
            <a:r>
              <a:rPr lang="zh-TW" altLang="en-US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辦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休退</a:t>
            </a:r>
            <a:r>
              <a:rPr lang="zh-TW" altLang="en-US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學者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br>
              <a:rPr lang="en-US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退</a:t>
            </a:r>
            <a:r>
              <a:rPr lang="zh-TW" altLang="zh-TW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全額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學分費、雜費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dirty="0">
                <a:latin typeface="華康儷圓 Std W7" panose="02000700000000000000" pitchFamily="50" charset="-120"/>
                <a:ea typeface="華康儷圓 Std W7" panose="02000700000000000000" pitchFamily="50" charset="-120"/>
              </a:rPr>
              <a:t>(</a:t>
            </a:r>
            <a:r>
              <a:rPr lang="en-US" altLang="zh-TW" sz="2400" dirty="0">
                <a:solidFill>
                  <a:srgbClr val="FF0000"/>
                </a:solidFill>
                <a:latin typeface="華康儷圓 Std W7" panose="02000700000000000000" pitchFamily="50" charset="-120"/>
                <a:ea typeface="華康儷圓 Std W7" panose="02000700000000000000" pitchFamily="50" charset="-120"/>
              </a:rPr>
              <a:t>9/6(</a:t>
            </a:r>
            <a:r>
              <a:rPr lang="zh-TW" altLang="en-US" sz="2400" dirty="0">
                <a:solidFill>
                  <a:srgbClr val="FF0000"/>
                </a:solidFill>
                <a:latin typeface="華康儷圓 Std W7" panose="02000700000000000000" pitchFamily="50" charset="-120"/>
                <a:ea typeface="華康儷圓 Std W7" panose="02000700000000000000" pitchFamily="50" charset="-120"/>
              </a:rPr>
              <a:t>含</a:t>
            </a:r>
            <a:r>
              <a:rPr lang="en-US" altLang="zh-TW" sz="2400" dirty="0">
                <a:solidFill>
                  <a:srgbClr val="FF0000"/>
                </a:solidFill>
                <a:latin typeface="華康儷圓 Std W7" panose="02000700000000000000" pitchFamily="50" charset="-120"/>
                <a:ea typeface="華康儷圓 Std W7" panose="02000700000000000000" pitchFamily="50" charset="-120"/>
              </a:rPr>
              <a:t>)</a:t>
            </a:r>
            <a:r>
              <a:rPr lang="zh-TW" altLang="en-US" sz="2000" dirty="0">
                <a:solidFill>
                  <a:srgbClr val="FF0000"/>
                </a:solidFill>
                <a:latin typeface="華康儷圓 Std W7" panose="02000700000000000000" pitchFamily="50" charset="-120"/>
                <a:ea typeface="華康儷圓 Std W7" panose="02000700000000000000" pitchFamily="50" charset="-120"/>
              </a:rPr>
              <a:t> </a:t>
            </a:r>
            <a:r>
              <a:rPr lang="zh-TW" altLang="en-US" sz="2400" dirty="0">
                <a:latin typeface="華康儷圓 Std W7" panose="02000700000000000000" pitchFamily="50" charset="-120"/>
                <a:ea typeface="華康儷圓 Std W7" panose="02000700000000000000" pitchFamily="50" charset="-120"/>
              </a:rPr>
              <a:t>才能</a:t>
            </a:r>
            <a:r>
              <a:rPr lang="zh-TW" altLang="en-US" sz="2400" dirty="0">
                <a:solidFill>
                  <a:srgbClr val="FF0000"/>
                </a:solidFill>
                <a:latin typeface="華康儷圓 Std W7" panose="02000700000000000000" pitchFamily="50" charset="-120"/>
                <a:ea typeface="華康儷圓 Std W7" panose="02000700000000000000" pitchFamily="50" charset="-120"/>
              </a:rPr>
              <a:t>退全額</a:t>
            </a:r>
            <a:r>
              <a:rPr lang="zh-TW" altLang="en-US" sz="2400" dirty="0">
                <a:latin typeface="華康儷圓 Std W7" panose="02000700000000000000" pitchFamily="50" charset="-120"/>
                <a:ea typeface="華康儷圓 Std W7" panose="02000700000000000000" pitchFamily="50" charset="-120"/>
              </a:rPr>
              <a:t>，</a:t>
            </a:r>
            <a:r>
              <a:rPr lang="en-US" altLang="zh-TW" sz="2400" dirty="0">
                <a:solidFill>
                  <a:srgbClr val="FF0000"/>
                </a:solidFill>
                <a:latin typeface="華康儷圓 Std W7" panose="02000700000000000000" pitchFamily="50" charset="-120"/>
                <a:ea typeface="華康儷圓 Std W7" panose="02000700000000000000" pitchFamily="50" charset="-120"/>
              </a:rPr>
              <a:t>9/7</a:t>
            </a:r>
            <a:r>
              <a:rPr lang="zh-TW" altLang="en-US" sz="2400" dirty="0">
                <a:solidFill>
                  <a:srgbClr val="FF0000"/>
                </a:solidFill>
                <a:latin typeface="華康儷圓 Std W7" panose="02000700000000000000" pitchFamily="50" charset="-120"/>
                <a:ea typeface="華康儷圓 Std W7" panose="02000700000000000000" pitchFamily="50" charset="-120"/>
              </a:rPr>
              <a:t>起</a:t>
            </a:r>
            <a:r>
              <a:rPr lang="zh-TW" altLang="en-US" sz="2400" dirty="0">
                <a:latin typeface="華康儷圓 Std W7" panose="02000700000000000000" pitchFamily="50" charset="-120"/>
                <a:ea typeface="華康儷圓 Std W7" panose="02000700000000000000" pitchFamily="50" charset="-120"/>
              </a:rPr>
              <a:t>只能</a:t>
            </a:r>
            <a:r>
              <a:rPr lang="zh-TW" altLang="en-US" sz="2400" dirty="0">
                <a:solidFill>
                  <a:srgbClr val="FF0000"/>
                </a:solidFill>
                <a:latin typeface="華康儷圓 Std W7" panose="02000700000000000000" pitchFamily="50" charset="-120"/>
                <a:ea typeface="華康儷圓 Std W7" panose="02000700000000000000" pitchFamily="50" charset="-120"/>
              </a:rPr>
              <a:t>退三分之二</a:t>
            </a:r>
            <a:r>
              <a:rPr lang="en-US" altLang="zh-TW" sz="2400" dirty="0">
                <a:latin typeface="華康儷圓 Std W7" panose="02000700000000000000" pitchFamily="50" charset="-120"/>
                <a:ea typeface="華康儷圓 Std W7" panose="02000700000000000000" pitchFamily="50" charset="-120"/>
              </a:rPr>
              <a:t>)</a:t>
            </a:r>
          </a:p>
          <a:p>
            <a:pPr marL="571500" indent="-571500" eaLnBrk="1" fontAlgn="auto" hangingPunct="1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講次開播日</a:t>
            </a:r>
            <a:r>
              <a:rPr lang="en-US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115.9.07)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至第</a:t>
            </a:r>
            <a:r>
              <a:rPr lang="en-US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講次</a:t>
            </a:r>
            <a:r>
              <a:rPr lang="en-US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115.10.18)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申</a:t>
            </a:r>
            <a:r>
              <a:rPr lang="zh-TW" altLang="en-US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辦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休退</a:t>
            </a:r>
            <a:r>
              <a:rPr lang="zh-TW" altLang="en-US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學者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退</a:t>
            </a:r>
            <a:r>
              <a:rPr lang="zh-TW" alt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三分之二</a:t>
            </a:r>
            <a:r>
              <a:rPr lang="zh-TW" altLang="zh-TW" sz="3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學分費、雜費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 eaLnBrk="1" fontAlgn="auto" hangingPunct="1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講次開播日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(115.10.19)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至第</a:t>
            </a:r>
            <a:r>
              <a:rPr lang="en-US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講次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(115.11.29)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申</a:t>
            </a:r>
            <a:r>
              <a:rPr lang="zh-TW" altLang="en-US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辦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休退</a:t>
            </a:r>
            <a:r>
              <a:rPr lang="zh-TW" altLang="en-US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學者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退</a:t>
            </a:r>
            <a:r>
              <a:rPr lang="zh-TW" alt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三分之一</a:t>
            </a:r>
            <a:r>
              <a:rPr lang="zh-TW" altLang="zh-TW" sz="3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學分費、雜費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 eaLnBrk="1" fontAlgn="auto" hangingPunct="1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TW" altLang="en-US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自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13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講次開播日</a:t>
            </a:r>
            <a:r>
              <a:rPr lang="en-US" altLang="zh-TW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(115.11.30)</a:t>
            </a:r>
            <a:r>
              <a:rPr lang="zh-TW" altLang="en-US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起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申</a:t>
            </a:r>
            <a:r>
              <a:rPr lang="zh-TW" altLang="en-US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辦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休退</a:t>
            </a:r>
            <a:r>
              <a:rPr lang="zh-TW" altLang="en-US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學者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不退費</a:t>
            </a:r>
            <a:r>
              <a:rPr lang="zh-TW" altLang="zh-TW" sz="3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3400" b="1" dirty="0">
              <a:latin typeface="+mn-lt"/>
              <a:ea typeface="+mn-ea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B28771A-46E3-4957-A1B7-3F6845C1C1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7827" y="791219"/>
            <a:ext cx="914479" cy="914479"/>
          </a:xfrm>
          <a:prstGeom prst="rect">
            <a:avLst/>
          </a:prstGeom>
        </p:spPr>
      </p:pic>
      <p:sp>
        <p:nvSpPr>
          <p:cNvPr id="8" name="文字方塊 5">
            <a:extLst>
              <a:ext uri="{FF2B5EF4-FFF2-40B4-BE49-F238E27FC236}">
                <a16:creationId xmlns:a16="http://schemas.microsoft.com/office/drawing/2014/main" id="{FF14D774-5BC9-4303-AB5E-FBAD1A1A2808}"/>
              </a:ext>
            </a:extLst>
          </p:cNvPr>
          <p:cNvSpPr txBox="1"/>
          <p:nvPr/>
        </p:nvSpPr>
        <p:spPr>
          <a:xfrm>
            <a:off x="9066353" y="712046"/>
            <a:ext cx="2317750" cy="777240"/>
          </a:xfrm>
          <a:prstGeom prst="rect">
            <a:avLst/>
          </a:prstGeom>
          <a:solidFill>
            <a:srgbClr val="0000CC"/>
          </a:solidFill>
        </p:spPr>
        <p:txBody>
          <a:bodyPr wrap="square" rtlCol="0">
            <a:spAutoFit/>
          </a:bodyPr>
          <a:lstStyle/>
          <a:p>
            <a:pPr eaLnBrk="0" fontAlgn="base" hangingPunct="0"/>
            <a:r>
              <a:rPr lang="zh-TW" sz="1200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華康儷黑 Std W5"/>
                <a:cs typeface="+mn-cs"/>
              </a:rPr>
              <a:t>每學期之休退學退費日期及規定，請參見空中學院官網最新公告為準。</a:t>
            </a:r>
            <a:endParaRPr lang="zh-TW" sz="12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69EA0A4-4636-4181-8399-ACCA8872F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41" y="153193"/>
            <a:ext cx="11946118" cy="678100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73E2C1F3-A9DE-4973-8028-26B64721FF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466" y="5552179"/>
            <a:ext cx="9601201" cy="342948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420DE86A-7AAA-4133-A599-8DD3767B1B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2159" y="3467087"/>
            <a:ext cx="646324" cy="22571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0211615E-D633-4E62-9645-5020095740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0000" y="3140956"/>
            <a:ext cx="658483" cy="24995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D1D2196-991D-43FE-A8B0-1716752C75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5453" y="3152896"/>
            <a:ext cx="658484" cy="249958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7FE11BB9-92E3-4F77-B7C0-2A17763C2A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3539" y="3442844"/>
            <a:ext cx="530398" cy="249958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696ED74E-0376-4D19-A502-1E0200335F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198" y="5895127"/>
            <a:ext cx="10244667" cy="34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132164"/>
      </p:ext>
    </p:extLst>
  </p:cSld>
  <p:clrMapOvr>
    <a:masterClrMapping/>
  </p:clrMapOvr>
  <p:transition spd="slow">
    <p:wheel spokes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280" y="116031"/>
            <a:ext cx="11777520" cy="652388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矩形 2"/>
          <p:cNvSpPr/>
          <p:nvPr/>
        </p:nvSpPr>
        <p:spPr>
          <a:xfrm>
            <a:off x="332509" y="218082"/>
            <a:ext cx="9744364" cy="594718"/>
          </a:xfrm>
          <a:prstGeom prst="rect">
            <a:avLst/>
          </a:prstGeom>
          <a:noFill/>
          <a:ln w="101600">
            <a:solidFill>
              <a:srgbClr val="FF00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941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appwk.baidu.com/naapi/doc/view?ih=810&amp;rn=1&amp;doc_id=9341b0d9102de2bd960588af&amp;o=jpg_6&amp;pn=1&amp;iw=1080&amp;ix=0&amp;sign=9c60684e9b189e28306f7e9b89230960&amp;type=1&amp;iy=0&amp;aimw=1080&amp;app_ver=2.9.8.2&amp;ua=bd_800_800_IncredibleS_2.9.8.2_2.3.7&amp;bid=1&amp;app_ua=IncredibleS&amp;uid=&amp;cuid=&amp;fr=3&amp;Bdi_bear=WIFI&amp;from=3_10000&amp;bduss=&amp;pid=1&amp;screen=800_800&amp;sys_ver=2.3.7&amp;ih=810&amp;rn=1&amp;doc_id=9341b0d9102de2bd960588af&amp;o=jpg_6&amp;pn=1&amp;iw=1080&amp;ix=0&amp;sign=9c60684e9b189e28306f7e9b89230960&amp;type=1&amp;iy=0&amp;aimw=1080&amp;app_ver=2.9.8.2&amp;ua=bd_800_800_IncredibleS_2.9.8.2_2.3.7&amp;bid=1&amp;app_ua=IncredibleS&amp;uid=&amp;cuid=&amp;fr=3&amp;Bdi_bear=WIFI&amp;from=3_10000&amp;bduss=&amp;pid=1&amp;screen=800_800&amp;sys_ver=2.3.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內容版面配置區 2"/>
          <p:cNvSpPr>
            <a:spLocks noGrp="1"/>
          </p:cNvSpPr>
          <p:nvPr>
            <p:ph idx="1"/>
          </p:nvPr>
        </p:nvSpPr>
        <p:spPr>
          <a:xfrm>
            <a:off x="1817688" y="1198563"/>
            <a:ext cx="8897937" cy="5022850"/>
          </a:xfrm>
        </p:spPr>
        <p:txBody>
          <a:bodyPr/>
          <a:lstStyle/>
          <a:p>
            <a:pPr marL="514350" indent="-514350" eaLnBrk="1" hangingPunct="1">
              <a:lnSpc>
                <a:spcPct val="110000"/>
              </a:lnSpc>
              <a:buFont typeface="Calibri Light" panose="020F0302020204030204" pitchFamily="34" charset="0"/>
              <a:buAutoNum type="arabicPeriod"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註冊組承辦業務說明</a:t>
            </a:r>
          </a:p>
          <a:p>
            <a:pPr marL="514350" indent="-514350" eaLnBrk="1" hangingPunct="1">
              <a:lnSpc>
                <a:spcPct val="110000"/>
              </a:lnSpc>
              <a:buFont typeface="Calibri Light" panose="020F0302020204030204" pitchFamily="34" charset="0"/>
              <a:buAutoNum type="arabicPeriod"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學生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畢業門檻學分數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修業進度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說明</a:t>
            </a:r>
          </a:p>
          <a:p>
            <a:pPr marL="514350" indent="-514350" eaLnBrk="1" hangingPunct="1">
              <a:lnSpc>
                <a:spcPct val="110000"/>
              </a:lnSpc>
              <a:buFont typeface="Calibri Light" panose="020F0302020204030204" pitchFamily="34" charset="0"/>
              <a:buAutoNum type="arabicPeriod"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修課注意事項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專科部跨科選修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514350" indent="-514350" eaLnBrk="1" hangingPunct="1">
              <a:lnSpc>
                <a:spcPct val="110000"/>
              </a:lnSpc>
              <a:buFont typeface="Calibri Light" panose="020F0302020204030204" pitchFamily="34" charset="0"/>
              <a:buAutoNum type="arabicPeriod"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休退學退費標準</a:t>
            </a: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請參考學校官網華視播授進度表對照</a:t>
            </a: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 eaLnBrk="1" hangingPunct="1">
              <a:lnSpc>
                <a:spcPct val="110000"/>
              </a:lnSpc>
              <a:buFont typeface="Calibri Light" panose="020F0302020204030204" pitchFamily="34" charset="0"/>
              <a:buAutoNum type="arabicPeriod"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註冊及加選之繳費單與收據列印說明</a:t>
            </a:r>
          </a:p>
          <a:p>
            <a:pPr marL="514350" indent="-514350" eaLnBrk="1" hangingPunct="1">
              <a:lnSpc>
                <a:spcPct val="110000"/>
              </a:lnSpc>
              <a:buFont typeface="Calibri Light" panose="020F0302020204030204" pitchFamily="34" charset="0"/>
              <a:buAutoNum type="arabicPeriod"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學生</a:t>
            </a:r>
            <a:r>
              <a:rPr lang="en-US" altLang="zh-TW" sz="3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e-Portal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帳號被鎖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42988" y="306388"/>
            <a:ext cx="6535737" cy="81438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註冊組業務報告事項：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appwk.baidu.com/naapi/doc/view?ih=810&amp;rn=1&amp;doc_id=9341b0d9102de2bd960588af&amp;o=jpg_6&amp;pn=1&amp;iw=1080&amp;ix=0&amp;sign=9c60684e9b189e28306f7e9b89230960&amp;type=1&amp;iy=0&amp;aimw=1080&amp;app_ver=2.9.8.2&amp;ua=bd_800_800_IncredibleS_2.9.8.2_2.3.7&amp;bid=1&amp;app_ua=IncredibleS&amp;uid=&amp;cuid=&amp;fr=3&amp;Bdi_bear=WIFI&amp;from=3_10000&amp;bduss=&amp;pid=1&amp;screen=800_800&amp;sys_ver=2.3.7&amp;ih=810&amp;rn=1&amp;doc_id=9341b0d9102de2bd960588af&amp;o=jpg_6&amp;pn=1&amp;iw=1080&amp;ix=0&amp;sign=9c60684e9b189e28306f7e9b89230960&amp;type=1&amp;iy=0&amp;aimw=1080&amp;app_ver=2.9.8.2&amp;ua=bd_800_800_IncredibleS_2.9.8.2_2.3.7&amp;bid=1&amp;app_ua=IncredibleS&amp;uid=&amp;cuid=&amp;fr=3&amp;Bdi_bear=WIFI&amp;from=3_10000&amp;bduss=&amp;pid=1&amp;screen=800_800&amp;sys_ver=2.3.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標題 1"/>
          <p:cNvSpPr txBox="1">
            <a:spLocks/>
          </p:cNvSpPr>
          <p:nvPr/>
        </p:nvSpPr>
        <p:spPr>
          <a:xfrm>
            <a:off x="1010516" y="119063"/>
            <a:ext cx="9744075" cy="16002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歡迎大家</a:t>
            </a:r>
            <a:endParaRPr lang="en-US" altLang="zh-TW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成為</a:t>
            </a:r>
            <a:r>
              <a:rPr lang="zh-TW" altLang="en-US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國立臺中科技大學空中學院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的新生</a:t>
            </a:r>
          </a:p>
        </p:txBody>
      </p:sp>
      <p:pic>
        <p:nvPicPr>
          <p:cNvPr id="4102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330" y="1838325"/>
            <a:ext cx="728662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文字方塊 7"/>
          <p:cNvSpPr txBox="1">
            <a:spLocks noChangeArrowheads="1"/>
          </p:cNvSpPr>
          <p:nvPr/>
        </p:nvSpPr>
        <p:spPr bwMode="auto">
          <a:xfrm>
            <a:off x="7735888" y="3060700"/>
            <a:ext cx="3273425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請各位新生拿起您的手機，用</a:t>
            </a:r>
            <a:r>
              <a:rPr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LINE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加好友的方式，掃瞄此</a:t>
            </a:r>
            <a:r>
              <a:rPr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QRCODE</a:t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立即加入</a:t>
            </a:r>
            <a:r>
              <a:rPr lang="zh-TW" alt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粉絲專頁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D46F4E3-9FC6-4129-86D3-F106B512C6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850" y="2547937"/>
            <a:ext cx="3162300" cy="316230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2130C7EB-C41D-431E-8019-07E5062D4C3A}"/>
              </a:ext>
            </a:extLst>
          </p:cNvPr>
          <p:cNvSpPr txBox="1"/>
          <p:nvPr/>
        </p:nvSpPr>
        <p:spPr>
          <a:xfrm>
            <a:off x="1092923" y="3258442"/>
            <a:ext cx="44090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latin typeface="華康圓體 Std W7" panose="02000700000000000000" pitchFamily="50" charset="-120"/>
                <a:ea typeface="華康圓體 Std W7" panose="02000700000000000000" pitchFamily="50" charset="-120"/>
              </a:rPr>
              <a:t>註冊組</a:t>
            </a:r>
            <a:r>
              <a:rPr lang="zh-TW" altLang="en-US" sz="2800" dirty="0">
                <a:latin typeface="華康圓體 Std W7" panose="02000700000000000000" pitchFamily="50" charset="-120"/>
                <a:ea typeface="華康圓體 Std W7" panose="02000700000000000000" pitchFamily="50" charset="-120"/>
              </a:rPr>
              <a:t>服務電話</a:t>
            </a:r>
            <a:endParaRPr lang="en-US" altLang="zh-TW" sz="2800" dirty="0">
              <a:latin typeface="華康圓體 Std W7" panose="02000700000000000000" pitchFamily="50" charset="-120"/>
              <a:ea typeface="華康圓體 Std W7" panose="02000700000000000000" pitchFamily="50" charset="-120"/>
            </a:endParaRPr>
          </a:p>
          <a:p>
            <a:r>
              <a:rPr lang="en-US" altLang="zh-TW" sz="3200" dirty="0">
                <a:latin typeface="華康圓體 Std W8" panose="02000800000000000000" pitchFamily="50" charset="-120"/>
                <a:ea typeface="華康圓體 Std W8" panose="02000800000000000000" pitchFamily="50" charset="-120"/>
              </a:rPr>
              <a:t>04-</a:t>
            </a:r>
            <a:r>
              <a:rPr lang="en-US" altLang="zh-TW" sz="4400" dirty="0">
                <a:latin typeface="華康圓體 Std W8" panose="02000800000000000000" pitchFamily="50" charset="-120"/>
                <a:ea typeface="華康圓體 Std W8" panose="02000800000000000000" pitchFamily="50" charset="-120"/>
              </a:rPr>
              <a:t>22195820</a:t>
            </a:r>
            <a:endParaRPr lang="zh-TW" altLang="en-US" sz="4400" dirty="0">
              <a:latin typeface="華康圓體 Std W8" panose="02000800000000000000" pitchFamily="50" charset="-120"/>
              <a:ea typeface="華康圓體 Std W8" panose="02000800000000000000" pitchFamily="50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文字方塊 4"/>
          <p:cNvSpPr txBox="1">
            <a:spLocks noChangeArrowheads="1"/>
          </p:cNvSpPr>
          <p:nvPr/>
        </p:nvSpPr>
        <p:spPr bwMode="auto">
          <a:xfrm>
            <a:off x="371475" y="331788"/>
            <a:ext cx="2438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註冊組</a:t>
            </a:r>
          </a:p>
        </p:txBody>
      </p:sp>
      <p:sp>
        <p:nvSpPr>
          <p:cNvPr id="7172" name="文字方塊 7"/>
          <p:cNvSpPr txBox="1">
            <a:spLocks noChangeArrowheads="1"/>
          </p:cNvSpPr>
          <p:nvPr/>
        </p:nvSpPr>
        <p:spPr bwMode="auto">
          <a:xfrm>
            <a:off x="3283475" y="388938"/>
            <a:ext cx="8695276" cy="60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468000" indent="-468000" eaLnBrk="1" hangingPunct="1">
              <a:lnSpc>
                <a:spcPts val="3600"/>
              </a:lnSpc>
              <a:spcBef>
                <a:spcPts val="20"/>
              </a:spcBef>
              <a:buFont typeface="Wingdings" panose="05000000000000000000" pitchFamily="2" charset="2"/>
              <a:buChar char="u"/>
            </a:pP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學生學籍資料管理</a:t>
            </a:r>
            <a:endParaRPr lang="en-US" altLang="zh-TW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68000" indent="-468000" eaLnBrk="1" hangingPunct="1">
              <a:lnSpc>
                <a:spcPts val="3600"/>
              </a:lnSpc>
              <a:spcBef>
                <a:spcPts val="20"/>
              </a:spcBef>
              <a:buFont typeface="Wingdings" panose="05000000000000000000" pitchFamily="2" charset="2"/>
              <a:buChar char="u"/>
            </a:pP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新學年度招生報名、資格審查、學生註冊事宜</a:t>
            </a:r>
            <a:endParaRPr lang="en-US" altLang="zh-TW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68000" indent="-468000" eaLnBrk="1" hangingPunct="1">
              <a:lnSpc>
                <a:spcPts val="3600"/>
              </a:lnSpc>
              <a:spcBef>
                <a:spcPts val="20"/>
              </a:spcBef>
              <a:buFont typeface="Wingdings" panose="05000000000000000000" pitchFamily="2" charset="2"/>
              <a:buChar char="u"/>
            </a:pP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學生休學、退學、復學、抵免等事宜</a:t>
            </a:r>
            <a:endParaRPr lang="en-US" altLang="zh-TW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68000" indent="-468000" eaLnBrk="1" hangingPunct="1">
              <a:lnSpc>
                <a:spcPts val="3600"/>
              </a:lnSpc>
              <a:spcBef>
                <a:spcPts val="20"/>
              </a:spcBef>
              <a:buFont typeface="Wingdings" panose="05000000000000000000" pitchFamily="2" charset="2"/>
              <a:buChar char="u"/>
            </a:pP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核發畢業</a:t>
            </a:r>
            <a:r>
              <a:rPr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學位</a:t>
            </a:r>
            <a:r>
              <a:rPr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證書</a:t>
            </a:r>
            <a:endParaRPr lang="en-US" altLang="zh-TW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68000" indent="-468000" eaLnBrk="1" hangingPunct="1">
              <a:lnSpc>
                <a:spcPts val="3600"/>
              </a:lnSpc>
              <a:spcBef>
                <a:spcPts val="20"/>
              </a:spcBef>
              <a:buFont typeface="Wingdings" panose="05000000000000000000" pitchFamily="2" charset="2"/>
              <a:buChar char="u"/>
            </a:pP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遺失補發畢業證書、申請英文畢業證書</a:t>
            </a:r>
            <a:endParaRPr lang="en-US" altLang="zh-TW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68000" indent="-468000" eaLnBrk="1" hangingPunct="1">
              <a:lnSpc>
                <a:spcPts val="3600"/>
              </a:lnSpc>
              <a:spcBef>
                <a:spcPts val="20"/>
              </a:spcBef>
              <a:buFont typeface="Wingdings" panose="05000000000000000000" pitchFamily="2" charset="2"/>
              <a:buChar char="u"/>
            </a:pP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學生轉學、借讀、轉科等事宜</a:t>
            </a:r>
            <a:endParaRPr lang="en-US" altLang="zh-TW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68000" indent="-468000" eaLnBrk="1" hangingPunct="1">
              <a:lnSpc>
                <a:spcPts val="3600"/>
              </a:lnSpc>
              <a:spcBef>
                <a:spcPts val="20"/>
              </a:spcBef>
              <a:buFont typeface="Wingdings" panose="05000000000000000000" pitchFamily="2" charset="2"/>
              <a:buChar char="u"/>
            </a:pP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學期成績核算</a:t>
            </a:r>
            <a:r>
              <a:rPr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期中考、期末考、補考成績</a:t>
            </a:r>
            <a:r>
              <a:rPr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endParaRPr lang="en-US" altLang="zh-TW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68000" indent="-468000" eaLnBrk="1" hangingPunct="1">
              <a:lnSpc>
                <a:spcPts val="3600"/>
              </a:lnSpc>
              <a:spcBef>
                <a:spcPts val="20"/>
              </a:spcBef>
              <a:buFont typeface="Wingdings" panose="05000000000000000000" pitchFamily="2" charset="2"/>
              <a:buChar char="u"/>
            </a:pP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休、退學生退費、退選及抵免退費</a:t>
            </a:r>
            <a:endParaRPr lang="en-US" altLang="zh-TW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68000" indent="-468000" eaLnBrk="1" hangingPunct="1">
              <a:lnSpc>
                <a:spcPts val="3600"/>
              </a:lnSpc>
              <a:spcBef>
                <a:spcPts val="20"/>
              </a:spcBef>
              <a:buFont typeface="Wingdings" panose="05000000000000000000" pitchFamily="2" charset="2"/>
              <a:buChar char="u"/>
            </a:pP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學生成績查詢、學期及歷年成績單申請</a:t>
            </a:r>
            <a:endParaRPr lang="en-US" altLang="zh-TW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68000" indent="-468000" eaLnBrk="1" hangingPunct="1">
              <a:lnSpc>
                <a:spcPts val="3600"/>
              </a:lnSpc>
              <a:spcBef>
                <a:spcPts val="20"/>
              </a:spcBef>
              <a:buFont typeface="Wingdings" panose="05000000000000000000" pitchFamily="2" charset="2"/>
              <a:buChar char="u"/>
            </a:pP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學生證</a:t>
            </a:r>
            <a:r>
              <a:rPr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IC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卡申請及遺失補辦</a:t>
            </a:r>
            <a:endParaRPr lang="en-US" altLang="zh-TW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68000" indent="-468000" eaLnBrk="1" hangingPunct="1">
              <a:lnSpc>
                <a:spcPts val="3600"/>
              </a:lnSpc>
              <a:spcBef>
                <a:spcPts val="20"/>
              </a:spcBef>
              <a:buFont typeface="Wingdings" panose="05000000000000000000" pitchFamily="2" charset="2"/>
              <a:buChar char="u"/>
            </a:pP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各項證明書申請</a:t>
            </a:r>
            <a:r>
              <a:rPr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在學、休學、修業證明書</a:t>
            </a:r>
            <a:r>
              <a:rPr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…)</a:t>
            </a:r>
          </a:p>
          <a:p>
            <a:pPr marL="468000" indent="-468000" eaLnBrk="1" hangingPunct="1">
              <a:lnSpc>
                <a:spcPts val="3600"/>
              </a:lnSpc>
              <a:spcBef>
                <a:spcPts val="20"/>
              </a:spcBef>
              <a:buFont typeface="Wingdings" panose="05000000000000000000" pitchFamily="2" charset="2"/>
              <a:buChar char="u"/>
            </a:pP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獎學金之申請</a:t>
            </a:r>
            <a:endParaRPr lang="en-US" altLang="zh-TW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68000" indent="-468000" eaLnBrk="1" hangingPunct="1">
              <a:lnSpc>
                <a:spcPts val="3600"/>
              </a:lnSpc>
              <a:spcBef>
                <a:spcPts val="20"/>
              </a:spcBef>
              <a:buFont typeface="Wingdings" panose="05000000000000000000" pitchFamily="2" charset="2"/>
              <a:buChar char="u"/>
            </a:pP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學生各項資料異動更正</a:t>
            </a:r>
            <a:endParaRPr lang="en-US" altLang="zh-TW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173" name="文字方塊 18"/>
          <p:cNvSpPr txBox="1">
            <a:spLocks noChangeArrowheads="1"/>
          </p:cNvSpPr>
          <p:nvPr/>
        </p:nvSpPr>
        <p:spPr bwMode="auto">
          <a:xfrm>
            <a:off x="2192339" y="1408113"/>
            <a:ext cx="915987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承辦業務：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144"/>
            <a:ext cx="121920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512763" y="3197225"/>
          <a:ext cx="10983912" cy="163671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459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5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59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59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183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通識科目</a:t>
                      </a:r>
                    </a:p>
                  </a:txBody>
                  <a:tcPr marT="45704" marB="45704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必修科目</a:t>
                      </a:r>
                    </a:p>
                  </a:txBody>
                  <a:tcPr marT="45704" marB="45704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選修科目</a:t>
                      </a:r>
                    </a:p>
                  </a:txBody>
                  <a:tcPr marT="45704" marB="45704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solidFill>
                            <a:schemeClr val="bg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畢業總學分</a:t>
                      </a:r>
                      <a:endParaRPr lang="zh-TW" altLang="en-US" sz="2800" b="1" dirty="0">
                        <a:solidFill>
                          <a:schemeClr val="bg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T="45704" marB="45704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835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</a:t>
                      </a:r>
                      <a:r>
                        <a:rPr lang="zh-TW" altLang="en-US" sz="40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學分</a:t>
                      </a:r>
                      <a:endParaRPr lang="zh-TW" altLang="en-US" sz="40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T="45704" marB="4570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</a:t>
                      </a:r>
                      <a:r>
                        <a:rPr lang="zh-TW" altLang="en-US" sz="40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學分</a:t>
                      </a:r>
                      <a:endParaRPr lang="zh-TW" altLang="en-US" sz="40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T="45704" marB="4570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54</a:t>
                      </a:r>
                      <a:r>
                        <a:rPr lang="zh-TW" altLang="en-US" sz="40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學分</a:t>
                      </a:r>
                      <a:endParaRPr lang="zh-TW" altLang="en-US" sz="40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T="45704" marB="4570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78</a:t>
                      </a:r>
                      <a:r>
                        <a:rPr lang="zh-TW" altLang="en-US" sz="40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學分</a:t>
                      </a:r>
                    </a:p>
                  </a:txBody>
                  <a:tcPr marT="45704" marB="4570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260" name="文字方塊 12"/>
          <p:cNvSpPr txBox="1">
            <a:spLocks noChangeArrowheads="1"/>
          </p:cNvSpPr>
          <p:nvPr/>
        </p:nvSpPr>
        <p:spPr bwMode="auto">
          <a:xfrm>
            <a:off x="2132013" y="1428750"/>
            <a:ext cx="962183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空中進修學院 </a:t>
            </a:r>
            <a:r>
              <a:rPr lang="zh-TW" altLang="en-US" sz="40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學院部</a:t>
            </a:r>
            <a:r>
              <a:rPr lang="en-US" altLang="zh-TW" sz="44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【</a:t>
            </a:r>
            <a:r>
              <a:rPr lang="zh-TW" altLang="en-US" sz="44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應用商學系</a:t>
            </a:r>
            <a:r>
              <a:rPr lang="en-US" altLang="zh-TW" sz="44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】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開課科目及學分數表</a:t>
            </a:r>
            <a:endParaRPr lang="zh-TW" altLang="en-US" sz="3600" b="1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261" name="文字方塊 13"/>
          <p:cNvSpPr txBox="1">
            <a:spLocks noChangeArrowheads="1"/>
          </p:cNvSpPr>
          <p:nvPr/>
        </p:nvSpPr>
        <p:spPr bwMode="auto">
          <a:xfrm>
            <a:off x="4862513" y="276225"/>
            <a:ext cx="71135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4000" b="1">
                <a:latin typeface="標楷體" panose="03000509000000000000" pitchFamily="65" charset="-120"/>
                <a:ea typeface="標楷體" panose="03000509000000000000" pitchFamily="65" charset="-120"/>
              </a:rPr>
              <a:t>依據學校官網公告的課程標準</a:t>
            </a:r>
            <a:r>
              <a:rPr lang="en-US" altLang="zh-TW" sz="4000" b="1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endParaRPr lang="zh-TW" altLang="en-US" sz="4000" b="1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文字方塊 6"/>
          <p:cNvSpPr txBox="1">
            <a:spLocks noChangeArrowheads="1"/>
          </p:cNvSpPr>
          <p:nvPr/>
        </p:nvSpPr>
        <p:spPr bwMode="auto">
          <a:xfrm>
            <a:off x="4918075" y="84138"/>
            <a:ext cx="711358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4000" b="1">
                <a:latin typeface="標楷體" panose="03000509000000000000" pitchFamily="65" charset="-120"/>
                <a:ea typeface="標楷體" panose="03000509000000000000" pitchFamily="65" charset="-120"/>
              </a:rPr>
              <a:t>依據學校官網公告的課程標準</a:t>
            </a:r>
            <a:r>
              <a:rPr lang="en-US" altLang="zh-TW" sz="4000" b="1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endParaRPr lang="zh-TW" altLang="en-US" sz="4000" b="1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155575" y="2100263"/>
          <a:ext cx="11876086" cy="462599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127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2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26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26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326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326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4484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科  別</a:t>
                      </a:r>
                    </a:p>
                  </a:txBody>
                  <a:tcPr marT="45713" marB="45713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40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共同</a:t>
                      </a:r>
                      <a:r>
                        <a:rPr lang="zh-TW" altLang="en-US" sz="28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科目</a:t>
                      </a:r>
                    </a:p>
                  </a:txBody>
                  <a:tcPr marT="45713" marB="45713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0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通識</a:t>
                      </a:r>
                      <a:r>
                        <a:rPr lang="zh-TW" altLang="en-US" sz="28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科目</a:t>
                      </a:r>
                    </a:p>
                  </a:txBody>
                  <a:tcPr marT="45713" marB="45713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0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必修</a:t>
                      </a:r>
                      <a:r>
                        <a:rPr lang="zh-TW" altLang="en-US" sz="28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科目</a:t>
                      </a:r>
                    </a:p>
                  </a:txBody>
                  <a:tcPr marT="45713" marB="45713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0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選修</a:t>
                      </a:r>
                      <a:r>
                        <a:rPr lang="zh-TW" altLang="en-US" sz="28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科目</a:t>
                      </a:r>
                    </a:p>
                  </a:txBody>
                  <a:tcPr marT="45713" marB="45713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bg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畢業總學分</a:t>
                      </a:r>
                      <a:endParaRPr lang="zh-TW" altLang="en-US" sz="2000" b="1" dirty="0">
                        <a:solidFill>
                          <a:schemeClr val="bg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T="45713" marB="45713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028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企業管理</a:t>
                      </a: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科</a:t>
                      </a:r>
                    </a:p>
                  </a:txBody>
                  <a:tcPr marT="45713" marB="45713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40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12</a:t>
                      </a: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學分</a:t>
                      </a:r>
                    </a:p>
                  </a:txBody>
                  <a:tcPr marT="45713" marB="45713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r>
                        <a:rPr lang="zh-TW" altLang="en-US" sz="24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學分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T="45713" marB="45713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31</a:t>
                      </a:r>
                      <a:r>
                        <a:rPr lang="zh-TW" altLang="en-US" sz="24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學分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T="45713" marB="45713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29</a:t>
                      </a:r>
                      <a:r>
                        <a:rPr lang="zh-TW" altLang="en-US" sz="24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學分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T="45713" marB="45713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80</a:t>
                      </a:r>
                      <a:r>
                        <a:rPr lang="zh-TW" altLang="en-US" sz="28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學分</a:t>
                      </a:r>
                    </a:p>
                  </a:txBody>
                  <a:tcPr marT="45713" marB="45713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028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資訊管理</a:t>
                      </a: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科</a:t>
                      </a:r>
                    </a:p>
                  </a:txBody>
                  <a:tcPr marT="45713" marB="45713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40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12</a:t>
                      </a: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學分</a:t>
                      </a:r>
                    </a:p>
                  </a:txBody>
                  <a:tcPr marT="45713" marB="45713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r>
                        <a:rPr lang="zh-TW" altLang="en-US" sz="24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學分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T="45713" marB="45713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30</a:t>
                      </a:r>
                      <a:r>
                        <a:rPr lang="zh-TW" altLang="en-US" sz="24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學分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T="45713" marB="45713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30</a:t>
                      </a:r>
                      <a:r>
                        <a:rPr lang="zh-TW" altLang="en-US" sz="24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學分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T="45713" marB="45713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80</a:t>
                      </a:r>
                      <a:r>
                        <a:rPr lang="zh-TW" altLang="en-US" sz="28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學分</a:t>
                      </a:r>
                    </a:p>
                  </a:txBody>
                  <a:tcPr marT="45713" marB="45713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028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財務金融</a:t>
                      </a: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科</a:t>
                      </a:r>
                    </a:p>
                  </a:txBody>
                  <a:tcPr marT="45713" marB="45713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40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12</a:t>
                      </a: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學分</a:t>
                      </a:r>
                    </a:p>
                  </a:txBody>
                  <a:tcPr marT="45713" marB="45713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r>
                        <a:rPr lang="zh-TW" altLang="en-US" sz="24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學分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T="45713" marB="45713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32</a:t>
                      </a:r>
                      <a:r>
                        <a:rPr lang="zh-TW" altLang="en-US" sz="24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學分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T="45713" marB="45713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28</a:t>
                      </a:r>
                      <a:r>
                        <a:rPr lang="zh-TW" altLang="en-US" sz="24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學分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T="45713" marB="45713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80</a:t>
                      </a:r>
                      <a:r>
                        <a:rPr lang="zh-TW" altLang="en-US" sz="28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學分</a:t>
                      </a:r>
                    </a:p>
                  </a:txBody>
                  <a:tcPr marT="45713" marB="45713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028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應用外語</a:t>
                      </a: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科</a:t>
                      </a:r>
                    </a:p>
                  </a:txBody>
                  <a:tcPr marT="45713" marB="45713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40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12</a:t>
                      </a: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學分</a:t>
                      </a:r>
                    </a:p>
                  </a:txBody>
                  <a:tcPr marT="45713" marB="45713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r>
                        <a:rPr lang="zh-TW" altLang="en-US" sz="24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學分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T="45713" marB="45713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30</a:t>
                      </a:r>
                      <a:r>
                        <a:rPr lang="zh-TW" altLang="en-US" sz="24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學分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T="45713" marB="45713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30</a:t>
                      </a:r>
                      <a:r>
                        <a:rPr lang="zh-TW" altLang="en-US" sz="24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學分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T="45713" marB="45713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4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80</a:t>
                      </a:r>
                      <a:r>
                        <a:rPr lang="zh-TW" altLang="en-US" sz="2800" b="1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學分</a:t>
                      </a:r>
                    </a:p>
                  </a:txBody>
                  <a:tcPr marT="45713" marB="45713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312" name="文字方塊 12"/>
          <p:cNvSpPr txBox="1">
            <a:spLocks noChangeArrowheads="1"/>
          </p:cNvSpPr>
          <p:nvPr/>
        </p:nvSpPr>
        <p:spPr bwMode="auto">
          <a:xfrm>
            <a:off x="3078163" y="960438"/>
            <a:ext cx="835183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44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專科部</a:t>
            </a:r>
            <a: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開課科目及學分數表</a:t>
            </a:r>
            <a: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zh-TW" altLang="en-US" sz="3600" b="1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文字方塊 4"/>
          <p:cNvSpPr txBox="1">
            <a:spLocks noChangeArrowheads="1"/>
          </p:cNvSpPr>
          <p:nvPr/>
        </p:nvSpPr>
        <p:spPr bwMode="auto">
          <a:xfrm>
            <a:off x="2695575" y="1084263"/>
            <a:ext cx="680085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3200" b="1">
                <a:latin typeface="標楷體" panose="03000509000000000000" pitchFamily="65" charset="-120"/>
                <a:ea typeface="標楷體" panose="03000509000000000000" pitchFamily="65" charset="-120"/>
              </a:rPr>
              <a:t>依據</a:t>
            </a:r>
            <a:r>
              <a:rPr lang="zh-TW" altLang="en-US" sz="4400" b="1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學則</a:t>
            </a:r>
            <a:r>
              <a:rPr lang="zh-TW" altLang="en-US" sz="3200" b="1">
                <a:latin typeface="標楷體" panose="03000509000000000000" pitchFamily="65" charset="-120"/>
                <a:ea typeface="標楷體" panose="03000509000000000000" pitchFamily="65" charset="-120"/>
              </a:rPr>
              <a:t>之</a:t>
            </a:r>
            <a:r>
              <a:rPr lang="zh-TW" altLang="zh-TW" sz="32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學生選課及重補修辦法</a:t>
            </a:r>
            <a:endParaRPr lang="en-US" altLang="zh-TW" sz="3200" b="1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220" name="文字方塊 6"/>
          <p:cNvSpPr txBox="1">
            <a:spLocks noChangeArrowheads="1"/>
          </p:cNvSpPr>
          <p:nvPr/>
        </p:nvSpPr>
        <p:spPr bwMode="auto">
          <a:xfrm>
            <a:off x="5619750" y="65088"/>
            <a:ext cx="53419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4800" b="1">
                <a:latin typeface="標楷體" panose="03000509000000000000" pitchFamily="65" charset="-120"/>
                <a:ea typeface="標楷體" panose="03000509000000000000" pitchFamily="65" charset="-120"/>
              </a:rPr>
              <a:t>修業進度說明：</a:t>
            </a:r>
          </a:p>
        </p:txBody>
      </p:sp>
      <p:sp>
        <p:nvSpPr>
          <p:cNvPr id="9221" name="文字方塊 7"/>
          <p:cNvSpPr txBox="1">
            <a:spLocks noChangeArrowheads="1"/>
          </p:cNvSpPr>
          <p:nvPr/>
        </p:nvSpPr>
        <p:spPr bwMode="auto">
          <a:xfrm>
            <a:off x="646113" y="3495675"/>
            <a:ext cx="1114583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zh-TW" b="1">
                <a:latin typeface="標楷體" panose="03000509000000000000" pitchFamily="65" charset="-120"/>
                <a:ea typeface="標楷體" panose="03000509000000000000" pitchFamily="65" charset="-120"/>
              </a:rPr>
              <a:t>第 二 條</a:t>
            </a:r>
            <a:r>
              <a:rPr lang="zh-TW" altLang="en-US" b="1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zh-TW" b="1">
                <a:latin typeface="標楷體" panose="03000509000000000000" pitchFamily="65" charset="-120"/>
                <a:ea typeface="標楷體" panose="03000509000000000000" pitchFamily="65" charset="-120"/>
              </a:rPr>
              <a:t>學生加退選科目應於規定期間內向註冊組申請辦理，逾期不予受理，未經申請而自行加退選者，該科目成績以零分計算。</a:t>
            </a:r>
          </a:p>
        </p:txBody>
      </p:sp>
      <p:sp>
        <p:nvSpPr>
          <p:cNvPr id="9222" name="文字方塊 8"/>
          <p:cNvSpPr txBox="1">
            <a:spLocks noChangeArrowheads="1"/>
          </p:cNvSpPr>
          <p:nvPr/>
        </p:nvSpPr>
        <p:spPr bwMode="auto">
          <a:xfrm>
            <a:off x="1835150" y="2195513"/>
            <a:ext cx="1009491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zh-TW" b="1">
                <a:latin typeface="標楷體" panose="03000509000000000000" pitchFamily="65" charset="-120"/>
                <a:ea typeface="標楷體" panose="03000509000000000000" pitchFamily="65" charset="-120"/>
              </a:rPr>
              <a:t>第 一 條</a:t>
            </a:r>
            <a:r>
              <a:rPr lang="zh-TW" altLang="en-US" b="1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zh-TW" b="1">
                <a:latin typeface="標楷體" panose="03000509000000000000" pitchFamily="65" charset="-120"/>
                <a:ea typeface="標楷體" panose="03000509000000000000" pitchFamily="65" charset="-120"/>
              </a:rPr>
              <a:t>學生應在每學期結束前選妥下一學期選課表送交課務組、註冊組審核。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795337" y="4875213"/>
            <a:ext cx="736960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第 三 條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每學期所修學分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含重修學分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b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最高不得超過</a:t>
            </a:r>
            <a:r>
              <a:rPr lang="en-US" altLang="zh-TW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25</a:t>
            </a:r>
            <a:r>
              <a:rPr lang="zh-TW" altLang="zh-TW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學分</a:t>
            </a:r>
            <a:r>
              <a:rPr lang="zh-TW" altLang="zh-TW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br>
              <a:rPr lang="en-US" altLang="zh-TW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最</a:t>
            </a:r>
            <a:r>
              <a:rPr lang="zh-TW" altLang="zh-TW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低不得低於</a:t>
            </a:r>
            <a:r>
              <a:rPr lang="en-US" altLang="zh-TW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</a:t>
            </a:r>
            <a:r>
              <a:rPr lang="zh-TW" altLang="zh-TW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學分</a:t>
            </a:r>
            <a:r>
              <a:rPr lang="zh-TW" altLang="zh-TW" sz="2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延修生不在此限。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img.cxdq.com/d/file/2015/09-23/c578246cd160e74a78c48466616d5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338" y="0"/>
            <a:ext cx="12192001" cy="682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矩形 2"/>
          <p:cNvSpPr>
            <a:spLocks noChangeArrowheads="1"/>
          </p:cNvSpPr>
          <p:nvPr/>
        </p:nvSpPr>
        <p:spPr bwMode="auto">
          <a:xfrm>
            <a:off x="265113" y="303213"/>
            <a:ext cx="114173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zh-TW" altLang="en-US" sz="36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學生的</a:t>
            </a:r>
            <a:r>
              <a:rPr lang="en-US" altLang="zh-TW" sz="36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e-Portal</a:t>
            </a:r>
            <a:r>
              <a:rPr lang="zh-TW" altLang="en-US" sz="36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帳號被鎖</a:t>
            </a:r>
            <a:r>
              <a:rPr lang="en-US" altLang="zh-TW" sz="3200" b="1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>
                <a:latin typeface="標楷體" panose="03000509000000000000" pitchFamily="65" charset="-120"/>
                <a:ea typeface="標楷體" panose="03000509000000000000" pitchFamily="65" charset="-120"/>
              </a:rPr>
              <a:t>當您無法登入選課</a:t>
            </a:r>
            <a:r>
              <a:rPr lang="zh-TW" altLang="en-US" sz="3200" b="1">
                <a:latin typeface="新細明體" panose="02020500000000000000" pitchFamily="18" charset="-120"/>
              </a:rPr>
              <a:t>、</a:t>
            </a:r>
            <a:r>
              <a:rPr lang="zh-TW" altLang="en-US" sz="3200" b="1">
                <a:latin typeface="標楷體" panose="03000509000000000000" pitchFamily="65" charset="-120"/>
                <a:ea typeface="標楷體" panose="03000509000000000000" pitchFamily="65" charset="-120"/>
              </a:rPr>
              <a:t>查成績時</a:t>
            </a:r>
            <a:r>
              <a:rPr lang="en-US" altLang="zh-TW" sz="3200" b="1">
                <a:latin typeface="標楷體" panose="03000509000000000000" pitchFamily="65" charset="-120"/>
                <a:ea typeface="標楷體" panose="03000509000000000000" pitchFamily="65" charset="-120"/>
              </a:rPr>
              <a:t>…)</a:t>
            </a:r>
          </a:p>
        </p:txBody>
      </p:sp>
      <p:pic>
        <p:nvPicPr>
          <p:cNvPr id="21508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2227263"/>
            <a:ext cx="11642725" cy="46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矩形 4"/>
          <p:cNvSpPr>
            <a:spLocks noChangeArrowheads="1"/>
          </p:cNvSpPr>
          <p:nvPr/>
        </p:nvSpPr>
        <p:spPr bwMode="auto">
          <a:xfrm>
            <a:off x="155575" y="1076325"/>
            <a:ext cx="11876088" cy="1206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請點選忘記密碼，驗證方式請選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採用簡訊驗證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重設密碼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若是學生證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IC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卡遺失，請至註冊組申請補辦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工本費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200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3987800" y="4962525"/>
            <a:ext cx="3459163" cy="37941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/>
          </a:p>
        </p:txBody>
      </p:sp>
      <p:sp>
        <p:nvSpPr>
          <p:cNvPr id="21511" name="文字方塊 7"/>
          <p:cNvSpPr txBox="1">
            <a:spLocks noChangeArrowheads="1"/>
          </p:cNvSpPr>
          <p:nvPr/>
        </p:nvSpPr>
        <p:spPr bwMode="auto">
          <a:xfrm>
            <a:off x="8540750" y="5924550"/>
            <a:ext cx="3141663" cy="584775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2400" b="1">
                <a:latin typeface="標楷體" panose="03000509000000000000" pitchFamily="65" charset="-120"/>
                <a:ea typeface="標楷體" panose="03000509000000000000" pitchFamily="65" charset="-120"/>
              </a:rPr>
              <a:t>輸入正確的</a:t>
            </a:r>
            <a:r>
              <a:rPr lang="zh-TW" altLang="en-US" sz="3200" b="1">
                <a:latin typeface="標楷體" panose="03000509000000000000" pitchFamily="65" charset="-120"/>
                <a:ea typeface="標楷體" panose="03000509000000000000" pitchFamily="65" charset="-120"/>
              </a:rPr>
              <a:t>驗證碼</a:t>
            </a:r>
            <a:endParaRPr lang="zh-TW" altLang="en-US" sz="2400" b="1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1512" name="文字方塊 9"/>
          <p:cNvSpPr txBox="1">
            <a:spLocks noChangeArrowheads="1"/>
          </p:cNvSpPr>
          <p:nvPr/>
        </p:nvSpPr>
        <p:spPr bwMode="auto">
          <a:xfrm>
            <a:off x="0" y="5043488"/>
            <a:ext cx="3563938" cy="1446212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密碼：身分證字號第一碼英文字大寫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　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密碼一共是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碼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1" name="直線單箭頭接點 10"/>
          <p:cNvCxnSpPr/>
          <p:nvPr/>
        </p:nvCxnSpPr>
        <p:spPr>
          <a:xfrm flipH="1">
            <a:off x="3240088" y="5559425"/>
            <a:ext cx="968375" cy="10001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單箭頭接點 20"/>
          <p:cNvCxnSpPr/>
          <p:nvPr/>
        </p:nvCxnSpPr>
        <p:spPr>
          <a:xfrm>
            <a:off x="5718175" y="5924550"/>
            <a:ext cx="2713038" cy="18891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5" name="文字方塊 25"/>
          <p:cNvSpPr txBox="1">
            <a:spLocks noChangeArrowheads="1"/>
          </p:cNvSpPr>
          <p:nvPr/>
        </p:nvSpPr>
        <p:spPr bwMode="auto">
          <a:xfrm>
            <a:off x="7643813" y="3502025"/>
            <a:ext cx="4133850" cy="1446213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帳號：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s+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學號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(10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碼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   第一碼小寫的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帳號一共是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碼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7" name="直線單箭頭接點 6"/>
          <p:cNvCxnSpPr/>
          <p:nvPr/>
        </p:nvCxnSpPr>
        <p:spPr>
          <a:xfrm flipV="1">
            <a:off x="5194300" y="4160838"/>
            <a:ext cx="3016250" cy="80168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4475"/>
            <a:ext cx="12192000" cy="534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/>
          <p:nvPr/>
        </p:nvSpPr>
        <p:spPr>
          <a:xfrm>
            <a:off x="7783513" y="0"/>
            <a:ext cx="1238250" cy="3460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/>
          </a:p>
        </p:txBody>
      </p:sp>
      <p:sp>
        <p:nvSpPr>
          <p:cNvPr id="12293" name="文字方塊 11"/>
          <p:cNvSpPr txBox="1">
            <a:spLocks noChangeArrowheads="1"/>
          </p:cNvSpPr>
          <p:nvPr/>
        </p:nvSpPr>
        <p:spPr bwMode="auto">
          <a:xfrm>
            <a:off x="3513138" y="377825"/>
            <a:ext cx="4103687" cy="400050"/>
          </a:xfrm>
          <a:prstGeom prst="rect">
            <a:avLst/>
          </a:prstGeom>
          <a:solidFill>
            <a:srgbClr val="FFFF00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2000" b="1">
                <a:latin typeface="標楷體" panose="03000509000000000000" pitchFamily="65" charset="-120"/>
                <a:ea typeface="標楷體" panose="03000509000000000000" pitchFamily="65" charset="-120"/>
              </a:rPr>
              <a:t>從中科大首頁，由</a:t>
            </a:r>
            <a:r>
              <a:rPr lang="en-US" altLang="zh-TW" sz="2000" b="1">
                <a:latin typeface="標楷體" panose="03000509000000000000" pitchFamily="65" charset="-120"/>
                <a:ea typeface="標楷體" panose="03000509000000000000" pitchFamily="65" charset="-120"/>
              </a:rPr>
              <a:t>My Portal</a:t>
            </a:r>
            <a:r>
              <a:rPr lang="zh-TW" altLang="en-US" sz="2000" b="1">
                <a:latin typeface="標楷體" panose="03000509000000000000" pitchFamily="65" charset="-120"/>
                <a:ea typeface="標楷體" panose="03000509000000000000" pitchFamily="65" charset="-120"/>
              </a:rPr>
              <a:t>登入</a:t>
            </a:r>
          </a:p>
        </p:txBody>
      </p:sp>
      <p:cxnSp>
        <p:nvCxnSpPr>
          <p:cNvPr id="9" name="直線單箭頭接點 8"/>
          <p:cNvCxnSpPr/>
          <p:nvPr/>
        </p:nvCxnSpPr>
        <p:spPr>
          <a:xfrm flipV="1">
            <a:off x="7305964" y="398463"/>
            <a:ext cx="748145" cy="16495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81382"/>
            <a:ext cx="12300193" cy="4576618"/>
          </a:xfrm>
          <a:prstGeom prst="rect">
            <a:avLst/>
          </a:prstGeom>
        </p:spPr>
      </p:pic>
      <p:cxnSp>
        <p:nvCxnSpPr>
          <p:cNvPr id="14" name="直線單箭頭接點 13"/>
          <p:cNvCxnSpPr/>
          <p:nvPr/>
        </p:nvCxnSpPr>
        <p:spPr>
          <a:xfrm flipH="1">
            <a:off x="7684655" y="398463"/>
            <a:ext cx="1054533" cy="273266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5" name="文字方塊 12"/>
          <p:cNvSpPr txBox="1">
            <a:spLocks noChangeArrowheads="1"/>
          </p:cNvSpPr>
          <p:nvPr/>
        </p:nvSpPr>
        <p:spPr bwMode="auto">
          <a:xfrm>
            <a:off x="5809673" y="2888601"/>
            <a:ext cx="6382327" cy="954087"/>
          </a:xfrm>
          <a:prstGeom prst="rect">
            <a:avLst/>
          </a:prstGeom>
          <a:solidFill>
            <a:srgbClr val="FFFF00"/>
          </a:solidFill>
          <a:ln w="57150">
            <a:solidFill>
              <a:srgbClr val="00FF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登入成功後，進入學生管理系統</a:t>
            </a: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右上方會顯示學生的相片、學號、姓名</a:t>
            </a:r>
          </a:p>
        </p:txBody>
      </p:sp>
      <p:sp>
        <p:nvSpPr>
          <p:cNvPr id="20" name="圓角矩形 19"/>
          <p:cNvSpPr/>
          <p:nvPr/>
        </p:nvSpPr>
        <p:spPr>
          <a:xfrm>
            <a:off x="10225088" y="1584325"/>
            <a:ext cx="1966912" cy="80168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12299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763" y="1754188"/>
            <a:ext cx="1169987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直線單箭頭接點 22"/>
          <p:cNvCxnSpPr/>
          <p:nvPr/>
        </p:nvCxnSpPr>
        <p:spPr>
          <a:xfrm flipV="1">
            <a:off x="10871200" y="2439988"/>
            <a:ext cx="674255" cy="101441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768436" cy="684659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318655" y="820738"/>
            <a:ext cx="2811895" cy="595197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dirty="0"/>
              <a:t>0</a:t>
            </a:r>
            <a:endParaRPr lang="zh-TW" altLang="en-US" dirty="0"/>
          </a:p>
        </p:txBody>
      </p:sp>
      <p:sp>
        <p:nvSpPr>
          <p:cNvPr id="13316" name="文字方塊 3"/>
          <p:cNvSpPr txBox="1">
            <a:spLocks noChangeArrowheads="1"/>
          </p:cNvSpPr>
          <p:nvPr/>
        </p:nvSpPr>
        <p:spPr bwMode="auto">
          <a:xfrm>
            <a:off x="3514725" y="1098550"/>
            <a:ext cx="4103688" cy="4000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點選九宮格，左方會出現功能表</a:t>
            </a:r>
          </a:p>
        </p:txBody>
      </p:sp>
      <p:sp>
        <p:nvSpPr>
          <p:cNvPr id="3" name="橢圓 2"/>
          <p:cNvSpPr/>
          <p:nvPr/>
        </p:nvSpPr>
        <p:spPr>
          <a:xfrm>
            <a:off x="3841750" y="20638"/>
            <a:ext cx="992188" cy="96996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/>
          </a:p>
        </p:txBody>
      </p:sp>
      <p:cxnSp>
        <p:nvCxnSpPr>
          <p:cNvPr id="10" name="直線單箭頭接點 9"/>
          <p:cNvCxnSpPr/>
          <p:nvPr/>
        </p:nvCxnSpPr>
        <p:spPr>
          <a:xfrm flipH="1" flipV="1">
            <a:off x="4842889" y="729458"/>
            <a:ext cx="532675" cy="40004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單箭頭接點 4"/>
          <p:cNvCxnSpPr/>
          <p:nvPr/>
        </p:nvCxnSpPr>
        <p:spPr>
          <a:xfrm flipH="1">
            <a:off x="2503056" y="1498599"/>
            <a:ext cx="2687780" cy="36714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1470</TotalTime>
  <Words>1051</Words>
  <Application>Microsoft Office PowerPoint</Application>
  <PresentationFormat>寬螢幕</PresentationFormat>
  <Paragraphs>116</Paragraphs>
  <Slides>20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32" baseType="lpstr">
      <vt:lpstr>華康圓體 Std W7</vt:lpstr>
      <vt:lpstr>華康圓體 Std W8</vt:lpstr>
      <vt:lpstr>華康儷圓 Std W7</vt:lpstr>
      <vt:lpstr>新細明體</vt:lpstr>
      <vt:lpstr>標楷體</vt:lpstr>
      <vt:lpstr>Arial</vt:lpstr>
      <vt:lpstr>Calibri</vt:lpstr>
      <vt:lpstr>Calibri Light</vt:lpstr>
      <vt:lpstr>Times New Roman</vt:lpstr>
      <vt:lpstr>Wingdings</vt:lpstr>
      <vt:lpstr>Office 佈景主題</vt:lpstr>
      <vt:lpstr>PhotoImpact</vt:lpstr>
      <vt:lpstr>115學年度空中學院新生訓練</vt:lpstr>
      <vt:lpstr>註冊組業務報告事項：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user-pc</dc:creator>
  <cp:lastModifiedBy>User</cp:lastModifiedBy>
  <cp:revision>397</cp:revision>
  <cp:lastPrinted>2025-09-02T02:53:28Z</cp:lastPrinted>
  <dcterms:created xsi:type="dcterms:W3CDTF">2016-08-21T05:34:05Z</dcterms:created>
  <dcterms:modified xsi:type="dcterms:W3CDTF">2026-08-20T00:46:03Z</dcterms:modified>
</cp:coreProperties>
</file>