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67" r:id="rId4"/>
    <p:sldId id="260" r:id="rId5"/>
    <p:sldId id="262" r:id="rId6"/>
    <p:sldId id="258" r:id="rId7"/>
    <p:sldId id="263" r:id="rId8"/>
    <p:sldId id="266" r:id="rId9"/>
    <p:sldId id="264" r:id="rId10"/>
    <p:sldId id="268" r:id="rId11"/>
    <p:sldId id="265" r:id="rId12"/>
    <p:sldId id="261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3784" autoAdjust="0"/>
  </p:normalViewPr>
  <p:slideViewPr>
    <p:cSldViewPr>
      <p:cViewPr varScale="1">
        <p:scale>
          <a:sx n="62" d="100"/>
          <a:sy n="62" d="100"/>
        </p:scale>
        <p:origin x="137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FA15-C60A-4146-B350-611397AE7E1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5C1E-A2F5-4B6F-A7BB-1855526A28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55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FA15-C60A-4146-B350-611397AE7E1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5C1E-A2F5-4B6F-A7BB-1855526A28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19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FA15-C60A-4146-B350-611397AE7E1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5C1E-A2F5-4B6F-A7BB-1855526A28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47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FA15-C60A-4146-B350-611397AE7E1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5C1E-A2F5-4B6F-A7BB-1855526A28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318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FA15-C60A-4146-B350-611397AE7E1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5C1E-A2F5-4B6F-A7BB-1855526A28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7390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FA15-C60A-4146-B350-611397AE7E1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5C1E-A2F5-4B6F-A7BB-1855526A28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99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FA15-C60A-4146-B350-611397AE7E1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5C1E-A2F5-4B6F-A7BB-1855526A28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362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FA15-C60A-4146-B350-611397AE7E1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5C1E-A2F5-4B6F-A7BB-1855526A28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361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FA15-C60A-4146-B350-611397AE7E1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5C1E-A2F5-4B6F-A7BB-1855526A28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45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FA15-C60A-4146-B350-611397AE7E1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5C1E-A2F5-4B6F-A7BB-1855526A28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32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FA15-C60A-4146-B350-611397AE7E1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5C1E-A2F5-4B6F-A7BB-1855526A28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77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FA15-C60A-4146-B350-611397AE7E1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5C1E-A2F5-4B6F-A7BB-1855526A28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99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FA15-C60A-4146-B350-611397AE7E1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5C1E-A2F5-4B6F-A7BB-1855526A28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16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FA15-C60A-4146-B350-611397AE7E1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5C1E-A2F5-4B6F-A7BB-1855526A28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03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FA15-C60A-4146-B350-611397AE7E1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5C1E-A2F5-4B6F-A7BB-1855526A28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890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FA15-C60A-4146-B350-611397AE7E1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5C1E-A2F5-4B6F-A7BB-1855526A28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497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7FA15-C60A-4146-B350-611397AE7E1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1D5C1E-A2F5-4B6F-A7BB-1855526A28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491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eurl.cc/DO40o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1242"/>
            <a:ext cx="7772400" cy="357579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zh-TW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zh-TW" altLang="zh-TW" sz="4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新生訓練</a:t>
            </a:r>
            <a:b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綜合業務組</a:t>
            </a:r>
            <a:r>
              <a:rPr lang="zh-TW" altLang="zh-TW" sz="6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報告事項</a:t>
            </a:r>
            <a:br>
              <a:rPr lang="en-US" altLang="zh-TW" sz="4400" b="1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總務業務</a:t>
            </a:r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solidFill>
                <a:srgbClr val="FF0000"/>
              </a:solidFill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76672" y="3889201"/>
            <a:ext cx="8387816" cy="2860227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</a:pPr>
            <a:r>
              <a:rPr lang="zh-TW" altLang="en-US" sz="5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陳盈幸組長</a:t>
            </a:r>
            <a:endParaRPr lang="en-US" altLang="zh-TW" sz="5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</a:t>
            </a:r>
            <a:endParaRPr lang="en-US" altLang="zh-TW" sz="2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2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6FE858C-FF87-40E8-B8B4-377803A59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28" b="37190"/>
          <a:stretch/>
        </p:blipFill>
        <p:spPr>
          <a:xfrm>
            <a:off x="179512" y="5611396"/>
            <a:ext cx="5184576" cy="112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6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5B4A8B0-C250-47CE-A703-DF240D8271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b="56300"/>
          <a:stretch/>
        </p:blipFill>
        <p:spPr>
          <a:xfrm>
            <a:off x="445079" y="3861048"/>
            <a:ext cx="5135033" cy="299695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D111910-C92B-418C-8668-E92C005ECB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99"/>
          <a:stretch/>
        </p:blipFill>
        <p:spPr>
          <a:xfrm>
            <a:off x="13030" y="-27384"/>
            <a:ext cx="5279050" cy="383366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68CEC24-C93A-450A-82BE-A7994ED3D5AD}"/>
              </a:ext>
            </a:extLst>
          </p:cNvPr>
          <p:cNvSpPr txBox="1"/>
          <p:nvPr/>
        </p:nvSpPr>
        <p:spPr>
          <a:xfrm>
            <a:off x="5508104" y="260648"/>
            <a:ext cx="3456384" cy="5816977"/>
          </a:xfrm>
          <a:prstGeom prst="rect">
            <a:avLst/>
          </a:prstGeom>
          <a:solidFill>
            <a:srgbClr val="FFFF00"/>
          </a:solidFill>
          <a:ln w="76200">
            <a:solidFill>
              <a:srgbClr val="0000CC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上課教室代碼</a:t>
            </a:r>
            <a:br>
              <a:rPr lang="en-US" altLang="zh-TW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對照表</a:t>
            </a:r>
            <a:endParaRPr lang="en-US" altLang="zh-TW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字頭</a:t>
            </a:r>
            <a:r>
              <a:rPr lang="en-US" altLang="zh-TW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中正大樓</a:t>
            </a:r>
            <a:br>
              <a:rPr lang="en-US" altLang="zh-TW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空院各行政辦公室</a:t>
            </a:r>
            <a:r>
              <a:rPr lang="en-US" altLang="zh-TW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上課教室大樓：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字頭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翰英樓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字頭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弘業樓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字頭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中商大樓</a:t>
            </a:r>
          </a:p>
        </p:txBody>
      </p:sp>
    </p:spTree>
    <p:extLst>
      <p:ext uri="{BB962C8B-B14F-4D97-AF65-F5344CB8AC3E}">
        <p14:creationId xmlns:p14="http://schemas.microsoft.com/office/powerpoint/2010/main" val="1235545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C0D8368-2501-42B9-94E6-B0F238DC9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4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1328"/>
          </a:xfr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DE65FE82-A682-4221-838D-BAFC05C9941E}"/>
              </a:ext>
            </a:extLst>
          </p:cNvPr>
          <p:cNvSpPr txBox="1"/>
          <p:nvPr/>
        </p:nvSpPr>
        <p:spPr>
          <a:xfrm>
            <a:off x="119499" y="260648"/>
            <a:ext cx="890500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歡迎您～</a:t>
            </a:r>
            <a:endParaRPr lang="en-US" altLang="zh-TW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成為國立臺中科技大學空中學院的新生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DAA824D-A22F-4760-87C2-F998FDFEAFC9}"/>
              </a:ext>
            </a:extLst>
          </p:cNvPr>
          <p:cNvSpPr txBox="1"/>
          <p:nvPr/>
        </p:nvSpPr>
        <p:spPr>
          <a:xfrm>
            <a:off x="107504" y="5572397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綜合業務組</a:t>
            </a:r>
            <a:r>
              <a:rPr lang="zh-TW" altLang="en-US" sz="2800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服務電話</a:t>
            </a:r>
            <a:endParaRPr lang="en-US" altLang="zh-TW" sz="2800" dirty="0">
              <a:latin typeface="華康圓體 Std W7" panose="02000700000000000000" pitchFamily="50" charset="-120"/>
              <a:ea typeface="華康圓體 Std W7" panose="02000700000000000000" pitchFamily="50" charset="-120"/>
            </a:endParaRPr>
          </a:p>
          <a:p>
            <a:r>
              <a:rPr lang="en-US" altLang="zh-TW" sz="3200" dirty="0"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04-</a:t>
            </a:r>
            <a:r>
              <a:rPr lang="en-US" altLang="zh-TW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22195830</a:t>
            </a:r>
            <a:r>
              <a:rPr lang="en-US" altLang="zh-TW" sz="2800" dirty="0"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(</a:t>
            </a:r>
            <a:r>
              <a:rPr lang="zh-TW" altLang="en-US" sz="2800" dirty="0"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代表號</a:t>
            </a:r>
            <a:r>
              <a:rPr lang="en-US" altLang="zh-TW" sz="2800" dirty="0"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)</a:t>
            </a:r>
            <a:endParaRPr lang="zh-TW" altLang="en-US" sz="4400" dirty="0">
              <a:latin typeface="華康圓體 Std W8" panose="02000800000000000000" pitchFamily="50" charset="-120"/>
              <a:ea typeface="華康圓體 Std W8" panose="02000800000000000000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3080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269012"/>
            <a:ext cx="4968552" cy="855732"/>
          </a:xfrm>
          <a:solidFill>
            <a:srgbClr val="000099"/>
          </a:solidFill>
        </p:spPr>
        <p:txBody>
          <a:bodyPr>
            <a:normAutofit/>
          </a:bodyPr>
          <a:lstStyle/>
          <a:p>
            <a:pPr algn="ctr"/>
            <a:r>
              <a:rPr lang="zh-TW" altLang="en-US" sz="44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辦</a:t>
            </a:r>
            <a:r>
              <a:rPr lang="zh-TW" altLang="zh-TW" sz="44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理</a:t>
            </a:r>
            <a:r>
              <a:rPr lang="zh-TW" altLang="en-US" sz="44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汽機車</a:t>
            </a:r>
            <a:r>
              <a:rPr lang="zh-TW" altLang="zh-TW" sz="44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停車證</a:t>
            </a:r>
            <a:endParaRPr lang="zh-TW" altLang="en-US" sz="4400" b="1" dirty="0">
              <a:ln w="6600">
                <a:noFill/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75061" y="1398868"/>
            <a:ext cx="7854329" cy="4824536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空院上班日可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機車停車證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每人每學年</a:t>
            </a:r>
            <a:r>
              <a:rPr lang="en-US" altLang="zh-TW" sz="2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zh-TW" sz="2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，完成手續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後以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學生證刷卡進入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機車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停車場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，並請將標籤紙貼在車牌上，供警衛方便查驗，如</a:t>
            </a:r>
            <a:r>
              <a:rPr lang="zh-TW" altLang="en-US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遺失補發費用為</a:t>
            </a:r>
            <a:r>
              <a:rPr lang="en-US" altLang="zh-TW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zh-TW" altLang="zh-TW" sz="2000" b="1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如須辦理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汽車停車證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en-US" altLang="zh-TW" sz="20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預計可抽</a:t>
            </a:r>
            <a:r>
              <a:rPr lang="en-US" altLang="zh-TW" sz="2000" b="1" u="sng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48</a:t>
            </a:r>
            <a:r>
              <a:rPr lang="zh-TW" altLang="zh-TW" sz="2000" b="1" u="sng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個車位</a:t>
            </a:r>
            <a:r>
              <a:rPr lang="en-US" altLang="zh-TW" sz="20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本校會於</a:t>
            </a:r>
            <a:r>
              <a:rPr lang="en-US" altLang="zh-TW" sz="2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日～</a:t>
            </a:r>
            <a:r>
              <a:rPr lang="en-US" altLang="zh-TW" sz="2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日公告線上並開放登記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日統一抽籤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，中籤者開學後第一次面授日至空院綜合業務組繳納停車費。</a:t>
            </a:r>
            <a:r>
              <a:rPr lang="zh-TW" altLang="zh-TW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依抽籤順序前</a:t>
            </a:r>
            <a:r>
              <a:rPr lang="en-US" altLang="zh-TW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48</a:t>
            </a:r>
            <a:r>
              <a:rPr lang="zh-TW" altLang="zh-TW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人至</a:t>
            </a:r>
            <a:r>
              <a:rPr lang="zh-TW" altLang="en-US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綜合業務組</a:t>
            </a:r>
            <a:r>
              <a:rPr lang="zh-TW" altLang="zh-TW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繳費</a:t>
            </a:r>
            <a:r>
              <a:rPr lang="en-US" altLang="zh-TW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汽車停車一年</a:t>
            </a:r>
            <a:r>
              <a:rPr lang="en-US" altLang="zh-TW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1200</a:t>
            </a:r>
            <a:r>
              <a:rPr lang="zh-TW" altLang="en-US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r>
              <a:rPr lang="en-US" altLang="zh-TW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汽車部份，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假日班限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星期日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停車</a:t>
            </a: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sz="20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平日班限</a:t>
            </a:r>
            <a:r>
              <a:rPr lang="en-US" altLang="zh-TW" sz="20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0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面授日</a:t>
            </a:r>
            <a:r>
              <a:rPr lang="en-US" altLang="zh-TW" sz="20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0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當天</a:t>
            </a: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，由本校系統設定入場。</a:t>
            </a:r>
            <a:endParaRPr lang="zh-TW" altLang="zh-TW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hlinkClick r:id="rId2"/>
            <a:extLst>
              <a:ext uri="{FF2B5EF4-FFF2-40B4-BE49-F238E27FC236}">
                <a16:creationId xmlns:a16="http://schemas.microsoft.com/office/drawing/2014/main" id="{8D5C4148-2711-4A29-B017-48C6860F1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09" y="4729410"/>
            <a:ext cx="1957191" cy="195719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42DDD34-BAD3-4196-9EFF-674FE3E8B277}"/>
              </a:ext>
            </a:extLst>
          </p:cNvPr>
          <p:cNvSpPr/>
          <p:nvPr/>
        </p:nvSpPr>
        <p:spPr>
          <a:xfrm>
            <a:off x="3059832" y="5793491"/>
            <a:ext cx="37240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機車停車證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https://reurl.cc/DO40o5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581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24ED627-8BFE-413B-9BF0-198861832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336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0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80920" cy="803176"/>
          </a:xfrm>
          <a:solidFill>
            <a:srgbClr val="000099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zh-TW" altLang="zh-TW" sz="44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網路申請停車證操作流程</a:t>
            </a:r>
            <a:r>
              <a:rPr lang="en-US" altLang="zh-TW" b="1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有學號</a:t>
            </a:r>
            <a:r>
              <a:rPr lang="en-US" altLang="zh-TW" b="1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400" b="1" dirty="0">
              <a:ln w="6600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628800"/>
            <a:ext cx="7668840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國立臺中科技大學附設空中進修學院首頁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學生登入管理系統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eportal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鍵入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「學生管理系統」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點選左上角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「主選單」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「外部連結」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「申請與列印」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按同意上述權益說明內容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輸入基本資料及停車證申請車證種類及車牌號碼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送出申請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26CBD51-6609-4EF9-AED9-8F359AE36E6D}"/>
              </a:ext>
            </a:extLst>
          </p:cNvPr>
          <p:cNvSpPr txBox="1"/>
          <p:nvPr/>
        </p:nvSpPr>
        <p:spPr>
          <a:xfrm>
            <a:off x="4572000" y="2636912"/>
            <a:ext cx="4176464" cy="1815882"/>
          </a:xfrm>
          <a:prstGeom prst="rect">
            <a:avLst/>
          </a:prstGeom>
          <a:solidFill>
            <a:srgbClr val="FFFF00"/>
          </a:solidFill>
          <a:ln w="76200">
            <a:solidFill>
              <a:srgbClr val="0000CC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若新生尚未取得正式學號，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請帶手機直接到中正大樓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樓空中學院綜合業務組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(3310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室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掃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QR_CODE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辦理。</a:t>
            </a:r>
          </a:p>
        </p:txBody>
      </p:sp>
    </p:spTree>
    <p:extLst>
      <p:ext uri="{BB962C8B-B14F-4D97-AF65-F5344CB8AC3E}">
        <p14:creationId xmlns:p14="http://schemas.microsoft.com/office/powerpoint/2010/main" val="1211373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0" b="8000"/>
          <a:stretch/>
        </p:blipFill>
        <p:spPr>
          <a:xfrm>
            <a:off x="0" y="0"/>
            <a:ext cx="9252520" cy="6858000"/>
          </a:xfr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F6459F67-D15B-4FF7-9576-AA2C7D18A10C}"/>
              </a:ext>
            </a:extLst>
          </p:cNvPr>
          <p:cNvSpPr txBox="1"/>
          <p:nvPr/>
        </p:nvSpPr>
        <p:spPr>
          <a:xfrm>
            <a:off x="6012160" y="764704"/>
            <a:ext cx="2808312" cy="1077218"/>
          </a:xfrm>
          <a:prstGeom prst="rect">
            <a:avLst/>
          </a:prstGeom>
          <a:solidFill>
            <a:srgbClr val="0000CC"/>
          </a:solidFill>
          <a:ln w="76200">
            <a:solidFill>
              <a:srgbClr val="FF00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汽、機車</a:t>
            </a:r>
            <a:b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停車場位置圖</a:t>
            </a:r>
          </a:p>
        </p:txBody>
      </p:sp>
    </p:spTree>
    <p:extLst>
      <p:ext uri="{BB962C8B-B14F-4D97-AF65-F5344CB8AC3E}">
        <p14:creationId xmlns:p14="http://schemas.microsoft.com/office/powerpoint/2010/main" val="40413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3530353" cy="803176"/>
          </a:xfrm>
          <a:solidFill>
            <a:srgbClr val="000099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zh-TW" altLang="zh-TW" sz="44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教室冷氣卡</a:t>
            </a:r>
            <a:endParaRPr lang="zh-TW" altLang="en-US" sz="4400" b="1" dirty="0">
              <a:ln w="6600">
                <a:noFill/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2060848"/>
            <a:ext cx="7202761" cy="3880773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購卡</a:t>
            </a:r>
            <a:r>
              <a:rPr lang="en-US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請至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資訊樓一樓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、中商大樓一樓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自動販賣機購買，</a:t>
            </a:r>
            <a:r>
              <a:rPr lang="zh-TW" altLang="zh-TW" sz="2800" b="1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空卡每張為</a:t>
            </a:r>
            <a:r>
              <a:rPr lang="en-US" altLang="zh-TW" sz="2800" b="1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sz="2800" b="1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元再儲值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退費</a:t>
            </a:r>
            <a:r>
              <a:rPr lang="en-US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冷氣卡退費請攜</a:t>
            </a:r>
            <a:r>
              <a:rPr lang="zh-TW" altLang="zh-TW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存摺影本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冷氣卡</a:t>
            </a:r>
            <a:br>
              <a:rPr lang="en-US" altLang="zh-TW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綜合業務組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(3310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室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299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310296"/>
            <a:ext cx="4610473" cy="830997"/>
          </a:xfrm>
          <a:solidFill>
            <a:srgbClr val="000099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zh-TW" altLang="en-US" sz="44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教學器材之借用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55951" y="1458673"/>
            <a:ext cx="7816449" cy="4058559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請各班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班代表或服務股長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，於開學第一次面授日當日上課前，至空院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綜合業務組辦公室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(3310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室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，領取作業櫃室鑰匙，櫃內有各班上課需用之麥克風，少數教室內含電扇控制器。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學期中，每次上完課，請將器材歸位並上鎖，請幹部自行保管鑰匙。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器材或鑰匙如有遺失需照價賠償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教室電腦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若有故障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可以掃描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QR CODE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進行線上報修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在教室內有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或至空院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綜合業務組辦公室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(3310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室</a:t>
            </a:r>
            <a:r>
              <a:rPr lang="en-US" altLang="zh-TW" sz="24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辦公室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登記修繕，以便追蹤運作是否正常。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0F886B4-7941-4A64-B37E-4938453C26F7}"/>
              </a:ext>
            </a:extLst>
          </p:cNvPr>
          <p:cNvSpPr/>
          <p:nvPr/>
        </p:nvSpPr>
        <p:spPr>
          <a:xfrm>
            <a:off x="827584" y="5517232"/>
            <a:ext cx="7560840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班級上課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教室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清潔由各班自行排值日同學</a:t>
            </a:r>
            <a:b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整理，請依垃圾分類共同維持清潔。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262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CF359A2-1630-4FC2-9442-FAB3E3453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8D0F393-8C46-48B5-9E56-13FF5AC2BB59}"/>
              </a:ext>
            </a:extLst>
          </p:cNvPr>
          <p:cNvSpPr txBox="1"/>
          <p:nvPr/>
        </p:nvSpPr>
        <p:spPr>
          <a:xfrm>
            <a:off x="467544" y="4797152"/>
            <a:ext cx="7956884" cy="1815882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152400"/>
            <a:bevelB w="25400" h="95250"/>
          </a:sp3d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請於</a:t>
            </a:r>
            <a:r>
              <a:rPr lang="en-US" altLang="zh-TW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9/21(</a:t>
            </a:r>
            <a:r>
              <a:rPr lang="zh-TW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開學日</a:t>
            </a:r>
            <a:r>
              <a:rPr lang="en-US" altLang="zh-TW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第一次面授日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每班由</a:t>
            </a:r>
            <a:r>
              <a:rPr lang="zh-TW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服務股長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中正大樓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樓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3310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室綜合業務組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領取上課器材櫃的鑰匙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整個學期請保管好鑰匙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學期末再繳回綜合業務組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謝謝大家。</a:t>
            </a:r>
          </a:p>
        </p:txBody>
      </p:sp>
    </p:spTree>
    <p:extLst>
      <p:ext uri="{BB962C8B-B14F-4D97-AF65-F5344CB8AC3E}">
        <p14:creationId xmlns:p14="http://schemas.microsoft.com/office/powerpoint/2010/main" val="269452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ED8C846-5F79-4317-B2DD-A66AF9F56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73354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477</TotalTime>
  <Words>680</Words>
  <Application>Microsoft Office PowerPoint</Application>
  <PresentationFormat>如螢幕大小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華康圓體 Std W7</vt:lpstr>
      <vt:lpstr>華康圓體 Std W8</vt:lpstr>
      <vt:lpstr>微軟正黑體</vt:lpstr>
      <vt:lpstr>標楷體</vt:lpstr>
      <vt:lpstr>Arial</vt:lpstr>
      <vt:lpstr>Trebuchet MS</vt:lpstr>
      <vt:lpstr>Wingdings 3</vt:lpstr>
      <vt:lpstr>多面向</vt:lpstr>
      <vt:lpstr>114學年度新生訓練 綜合業務組報告事項 (總務業務)</vt:lpstr>
      <vt:lpstr>辦理汽機車停車證</vt:lpstr>
      <vt:lpstr>PowerPoint 簡報</vt:lpstr>
      <vt:lpstr>網路申請停車證操作流程(有學號)</vt:lpstr>
      <vt:lpstr>PowerPoint 簡報</vt:lpstr>
      <vt:lpstr>教室冷氣卡</vt:lpstr>
      <vt:lpstr>教學器材之借用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106學年度新生訓練總務組報告事項</dc:title>
  <dc:creator>user</dc:creator>
  <cp:lastModifiedBy>陳美玲</cp:lastModifiedBy>
  <cp:revision>134</cp:revision>
  <cp:lastPrinted>2025-09-12T07:12:55Z</cp:lastPrinted>
  <dcterms:created xsi:type="dcterms:W3CDTF">2017-08-28T02:54:12Z</dcterms:created>
  <dcterms:modified xsi:type="dcterms:W3CDTF">2025-09-15T03:25:53Z</dcterms:modified>
</cp:coreProperties>
</file>