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6"/>
  </p:notesMasterIdLst>
  <p:handoutMasterIdLst>
    <p:handoutMasterId r:id="rId17"/>
  </p:handoutMasterIdLst>
  <p:sldIdLst>
    <p:sldId id="256" r:id="rId2"/>
    <p:sldId id="290" r:id="rId3"/>
    <p:sldId id="277" r:id="rId4"/>
    <p:sldId id="278" r:id="rId5"/>
    <p:sldId id="279" r:id="rId6"/>
    <p:sldId id="280" r:id="rId7"/>
    <p:sldId id="281" r:id="rId8"/>
    <p:sldId id="284" r:id="rId9"/>
    <p:sldId id="285" r:id="rId10"/>
    <p:sldId id="291" r:id="rId11"/>
    <p:sldId id="286" r:id="rId12"/>
    <p:sldId id="287" r:id="rId13"/>
    <p:sldId id="288" r:id="rId14"/>
    <p:sldId id="289" r:id="rId15"/>
  </p:sldIdLst>
  <p:sldSz cx="9144000" cy="6858000" type="screen4x3"/>
  <p:notesSz cx="6797675" cy="99266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4234"/>
    <a:srgbClr val="FA3D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5043" autoAdjust="0"/>
  </p:normalViewPr>
  <p:slideViewPr>
    <p:cSldViewPr>
      <p:cViewPr varScale="1">
        <p:scale>
          <a:sx n="77" d="100"/>
          <a:sy n="77" d="100"/>
        </p:scale>
        <p:origin x="1546" y="58"/>
      </p:cViewPr>
      <p:guideLst>
        <p:guide orient="horz" pos="2160"/>
        <p:guide pos="2880"/>
      </p:guideLst>
    </p:cSldViewPr>
  </p:slideViewPr>
  <p:outlineViewPr>
    <p:cViewPr>
      <p:scale>
        <a:sx n="33" d="100"/>
        <a:sy n="33" d="100"/>
      </p:scale>
      <p:origin x="0" y="581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45659" cy="498056"/>
          </a:xfrm>
          <a:prstGeom prst="rect">
            <a:avLst/>
          </a:prstGeom>
        </p:spPr>
        <p:txBody>
          <a:bodyPr vert="horz" lIns="91321" tIns="45661" rIns="91321" bIns="45661" rtlCol="0"/>
          <a:lstStyle>
            <a:lvl1pPr algn="l">
              <a:defRPr sz="1200"/>
            </a:lvl1pPr>
          </a:lstStyle>
          <a:p>
            <a:endParaRPr lang="zh-TW" altLang="en-US"/>
          </a:p>
        </p:txBody>
      </p:sp>
      <p:sp>
        <p:nvSpPr>
          <p:cNvPr id="3" name="日期版面配置區 2"/>
          <p:cNvSpPr>
            <a:spLocks noGrp="1"/>
          </p:cNvSpPr>
          <p:nvPr>
            <p:ph type="dt" sz="quarter" idx="1"/>
          </p:nvPr>
        </p:nvSpPr>
        <p:spPr>
          <a:xfrm>
            <a:off x="3850443" y="0"/>
            <a:ext cx="2945659" cy="498056"/>
          </a:xfrm>
          <a:prstGeom prst="rect">
            <a:avLst/>
          </a:prstGeom>
        </p:spPr>
        <p:txBody>
          <a:bodyPr vert="horz" lIns="91321" tIns="45661" rIns="91321" bIns="45661" rtlCol="0"/>
          <a:lstStyle>
            <a:lvl1pPr algn="r">
              <a:defRPr sz="1200"/>
            </a:lvl1pPr>
          </a:lstStyle>
          <a:p>
            <a:fld id="{88B64445-2FC6-41A3-B70E-C1F8C233BFD7}" type="datetimeFigureOut">
              <a:rPr lang="zh-TW" altLang="en-US" smtClean="0"/>
              <a:t>2025/9/12</a:t>
            </a:fld>
            <a:endParaRPr lang="zh-TW" altLang="en-US"/>
          </a:p>
        </p:txBody>
      </p:sp>
      <p:sp>
        <p:nvSpPr>
          <p:cNvPr id="4" name="頁尾版面配置區 3"/>
          <p:cNvSpPr>
            <a:spLocks noGrp="1"/>
          </p:cNvSpPr>
          <p:nvPr>
            <p:ph type="ftr" sz="quarter" idx="2"/>
          </p:nvPr>
        </p:nvSpPr>
        <p:spPr>
          <a:xfrm>
            <a:off x="1" y="9428584"/>
            <a:ext cx="2945659" cy="498055"/>
          </a:xfrm>
          <a:prstGeom prst="rect">
            <a:avLst/>
          </a:prstGeom>
        </p:spPr>
        <p:txBody>
          <a:bodyPr vert="horz" lIns="91321" tIns="45661" rIns="91321" bIns="45661"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0443" y="9428584"/>
            <a:ext cx="2945659" cy="498055"/>
          </a:xfrm>
          <a:prstGeom prst="rect">
            <a:avLst/>
          </a:prstGeom>
        </p:spPr>
        <p:txBody>
          <a:bodyPr vert="horz" lIns="91321" tIns="45661" rIns="91321" bIns="45661" rtlCol="0" anchor="b"/>
          <a:lstStyle>
            <a:lvl1pPr algn="r">
              <a:defRPr sz="1200"/>
            </a:lvl1pPr>
          </a:lstStyle>
          <a:p>
            <a:fld id="{B6021BDF-7549-4D2B-8DBC-ECC6B4442B38}" type="slidenum">
              <a:rPr lang="zh-TW" altLang="en-US" smtClean="0"/>
              <a:t>‹#›</a:t>
            </a:fld>
            <a:endParaRPr lang="zh-TW" altLang="en-US"/>
          </a:p>
        </p:txBody>
      </p:sp>
    </p:spTree>
    <p:extLst>
      <p:ext uri="{BB962C8B-B14F-4D97-AF65-F5344CB8AC3E}">
        <p14:creationId xmlns:p14="http://schemas.microsoft.com/office/powerpoint/2010/main" val="2952110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45659" cy="496332"/>
          </a:xfrm>
          <a:prstGeom prst="rect">
            <a:avLst/>
          </a:prstGeom>
        </p:spPr>
        <p:txBody>
          <a:bodyPr vert="horz" lIns="91321" tIns="45661" rIns="91321" bIns="45661" rtlCol="0"/>
          <a:lstStyle>
            <a:lvl1pPr algn="l">
              <a:defRPr sz="1200"/>
            </a:lvl1pPr>
          </a:lstStyle>
          <a:p>
            <a:endParaRPr lang="zh-TW" altLang="en-US"/>
          </a:p>
        </p:txBody>
      </p:sp>
      <p:sp>
        <p:nvSpPr>
          <p:cNvPr id="3" name="日期版面配置區 2"/>
          <p:cNvSpPr>
            <a:spLocks noGrp="1"/>
          </p:cNvSpPr>
          <p:nvPr>
            <p:ph type="dt" idx="1"/>
          </p:nvPr>
        </p:nvSpPr>
        <p:spPr>
          <a:xfrm>
            <a:off x="3850443" y="0"/>
            <a:ext cx="2945659" cy="496332"/>
          </a:xfrm>
          <a:prstGeom prst="rect">
            <a:avLst/>
          </a:prstGeom>
        </p:spPr>
        <p:txBody>
          <a:bodyPr vert="horz" lIns="91321" tIns="45661" rIns="91321" bIns="45661" rtlCol="0"/>
          <a:lstStyle>
            <a:lvl1pPr algn="r">
              <a:defRPr sz="1200"/>
            </a:lvl1pPr>
          </a:lstStyle>
          <a:p>
            <a:fld id="{41D86951-F7F0-48E1-9711-BD5A9667FBE8}" type="datetimeFigureOut">
              <a:rPr lang="zh-TW" altLang="en-US" smtClean="0"/>
              <a:pPr/>
              <a:t>2025/9/12</a:t>
            </a:fld>
            <a:endParaRPr lang="zh-TW" altLang="en-US"/>
          </a:p>
        </p:txBody>
      </p:sp>
      <p:sp>
        <p:nvSpPr>
          <p:cNvPr id="4" name="投影片圖像版面配置區 3"/>
          <p:cNvSpPr>
            <a:spLocks noGrp="1" noRot="1" noChangeAspect="1"/>
          </p:cNvSpPr>
          <p:nvPr>
            <p:ph type="sldImg" idx="2"/>
          </p:nvPr>
        </p:nvSpPr>
        <p:spPr>
          <a:xfrm>
            <a:off x="919163" y="744538"/>
            <a:ext cx="4960937" cy="3721100"/>
          </a:xfrm>
          <a:prstGeom prst="rect">
            <a:avLst/>
          </a:prstGeom>
          <a:noFill/>
          <a:ln w="12700">
            <a:solidFill>
              <a:prstClr val="black"/>
            </a:solidFill>
          </a:ln>
        </p:spPr>
        <p:txBody>
          <a:bodyPr vert="horz" lIns="91321" tIns="45661" rIns="91321" bIns="45661" rtlCol="0" anchor="ctr"/>
          <a:lstStyle/>
          <a:p>
            <a:endParaRPr lang="zh-TW" altLang="en-US"/>
          </a:p>
        </p:txBody>
      </p:sp>
      <p:sp>
        <p:nvSpPr>
          <p:cNvPr id="5" name="備忘稿版面配置區 4"/>
          <p:cNvSpPr>
            <a:spLocks noGrp="1"/>
          </p:cNvSpPr>
          <p:nvPr>
            <p:ph type="body" sz="quarter" idx="3"/>
          </p:nvPr>
        </p:nvSpPr>
        <p:spPr>
          <a:xfrm>
            <a:off x="679768" y="4715153"/>
            <a:ext cx="5438140" cy="4466987"/>
          </a:xfrm>
          <a:prstGeom prst="rect">
            <a:avLst/>
          </a:prstGeom>
        </p:spPr>
        <p:txBody>
          <a:bodyPr vert="horz" lIns="91321" tIns="45661" rIns="91321" bIns="45661"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1" y="9428584"/>
            <a:ext cx="2945659" cy="496332"/>
          </a:xfrm>
          <a:prstGeom prst="rect">
            <a:avLst/>
          </a:prstGeom>
        </p:spPr>
        <p:txBody>
          <a:bodyPr vert="horz" lIns="91321" tIns="45661" rIns="91321" bIns="45661"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0443" y="9428584"/>
            <a:ext cx="2945659" cy="496332"/>
          </a:xfrm>
          <a:prstGeom prst="rect">
            <a:avLst/>
          </a:prstGeom>
        </p:spPr>
        <p:txBody>
          <a:bodyPr vert="horz" lIns="91321" tIns="45661" rIns="91321" bIns="45661" rtlCol="0" anchor="b"/>
          <a:lstStyle>
            <a:lvl1pPr algn="r">
              <a:defRPr sz="1200"/>
            </a:lvl1pPr>
          </a:lstStyle>
          <a:p>
            <a:fld id="{B4B57C15-3593-4492-8C68-10B79CDC20AD}" type="slidenum">
              <a:rPr lang="zh-TW" altLang="en-US" smtClean="0"/>
              <a:pPr/>
              <a:t>‹#›</a:t>
            </a:fld>
            <a:endParaRPr lang="zh-TW" altLang="en-US"/>
          </a:p>
        </p:txBody>
      </p:sp>
    </p:spTree>
    <p:extLst>
      <p:ext uri="{BB962C8B-B14F-4D97-AF65-F5344CB8AC3E}">
        <p14:creationId xmlns:p14="http://schemas.microsoft.com/office/powerpoint/2010/main" val="1541885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4B57C15-3593-4492-8C68-10B79CDC20AD}" type="slidenum">
              <a:rPr lang="zh-TW" altLang="en-US" smtClean="0"/>
              <a:pPr/>
              <a:t>1</a:t>
            </a:fld>
            <a:endParaRPr lang="zh-TW" altLang="en-US"/>
          </a:p>
        </p:txBody>
      </p:sp>
    </p:spTree>
    <p:extLst>
      <p:ext uri="{BB962C8B-B14F-4D97-AF65-F5344CB8AC3E}">
        <p14:creationId xmlns:p14="http://schemas.microsoft.com/office/powerpoint/2010/main" val="2832836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zh-TW" altLang="en-US"/>
              <a:t>按一下以編輯母片標題樣式</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B1ADD28D-A77C-4A44-AD73-AF10D808218A}" type="datetime1">
              <a:rPr lang="zh-TW" altLang="en-US" smtClean="0"/>
              <a:pPr/>
              <a:t>2025/9/12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AB2EC12A-C5E8-4914-94E2-85B0C17B9859}" type="datetime1">
              <a:rPr lang="zh-TW" altLang="en-US" smtClean="0"/>
              <a:pPr/>
              <a:t>2025/9/12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a:p>
        </p:txBody>
      </p:sp>
      <p:sp>
        <p:nvSpPr>
          <p:cNvPr id="4" name="Date Placeholder 3"/>
          <p:cNvSpPr>
            <a:spLocks noGrp="1"/>
          </p:cNvSpPr>
          <p:nvPr>
            <p:ph type="dt" sz="half" idx="10"/>
          </p:nvPr>
        </p:nvSpPr>
        <p:spPr/>
        <p:txBody>
          <a:bodyPr/>
          <a:lstStyle/>
          <a:p>
            <a:fld id="{645B1087-290F-4295-9535-28B113DE7E83}" type="datetime1">
              <a:rPr lang="zh-TW" altLang="en-US" smtClean="0"/>
              <a:pPr/>
              <a:t>2025/9/12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a:t>按一下以編輯母片文字樣式</a:t>
            </a:r>
          </a:p>
        </p:txBody>
      </p:sp>
      <p:sp>
        <p:nvSpPr>
          <p:cNvPr id="4" name="Date Placeholder 3"/>
          <p:cNvSpPr>
            <a:spLocks noGrp="1"/>
          </p:cNvSpPr>
          <p:nvPr>
            <p:ph type="dt" sz="half" idx="10"/>
          </p:nvPr>
        </p:nvSpPr>
        <p:spPr/>
        <p:txBody>
          <a:bodyPr/>
          <a:lstStyle/>
          <a:p>
            <a:fld id="{8DB5FCC4-D006-4866-AC72-86F5DBAE6544}" type="datetime1">
              <a:rPr lang="zh-TW" altLang="en-US" smtClean="0"/>
              <a:pPr/>
              <a:t>2025/9/12</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141E185C-6D5D-4B25-8EF7-6123CAC87261}" type="datetime1">
              <a:rPr lang="zh-TW" altLang="en-US" smtClean="0"/>
              <a:pPr/>
              <a:t>2025/9/12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8669017-C44A-4B36-93D2-FE98CB033BA0}"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a:t>按一下以編輯母片標題樣式</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a:t>按一下以編輯母片文字樣式</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8D998F39-C3D8-4D75-A992-B19F37A2C83F}" type="datetime1">
              <a:rPr lang="zh-TW" altLang="en-US" smtClean="0"/>
              <a:pPr/>
              <a:t>2025/9/12</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a:p>
        </p:txBody>
      </p:sp>
      <p:sp>
        <p:nvSpPr>
          <p:cNvPr id="3" name="Date Placeholder 2"/>
          <p:cNvSpPr>
            <a:spLocks noGrp="1"/>
          </p:cNvSpPr>
          <p:nvPr>
            <p:ph type="dt" sz="half" idx="10"/>
          </p:nvPr>
        </p:nvSpPr>
        <p:spPr/>
        <p:txBody>
          <a:bodyPr/>
          <a:lstStyle/>
          <a:p>
            <a:fld id="{8796CE0D-DCE8-4A36-9C4A-D94CD51D6CBD}" type="datetime1">
              <a:rPr lang="zh-TW" altLang="en-US" smtClean="0"/>
              <a:pPr/>
              <a:t>2025/9/12</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14541-0705-4E3F-9687-32732441BA74}" type="datetime1">
              <a:rPr lang="zh-TW" altLang="en-US" smtClean="0"/>
              <a:pPr/>
              <a:t>2025/9/12</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a:t>按一下以編輯母片標題樣式</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zh-TW" altLang="en-US"/>
              <a:t>按一下以編輯母片文字樣式</a:t>
            </a:r>
          </a:p>
        </p:txBody>
      </p:sp>
      <p:sp>
        <p:nvSpPr>
          <p:cNvPr id="5" name="Date Placeholder 4"/>
          <p:cNvSpPr>
            <a:spLocks noGrp="1"/>
          </p:cNvSpPr>
          <p:nvPr>
            <p:ph type="dt" sz="half" idx="10"/>
          </p:nvPr>
        </p:nvSpPr>
        <p:spPr/>
        <p:txBody>
          <a:bodyPr/>
          <a:lstStyle/>
          <a:p>
            <a:fld id="{58AD4086-46AF-4FF7-91BF-AA1B3FA1393D}" type="datetime1">
              <a:rPr lang="zh-TW" altLang="en-US" smtClean="0"/>
              <a:pPr/>
              <a:t>2025/9/12</a:t>
            </a:fld>
            <a:endParaRPr lang="zh-TW" alt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zh-TW"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8669017-C44A-4B36-93D2-FE98CB033BA0}"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zh-TW" altLang="en-US"/>
              <a:t>按一下圖示以新增圖片</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zh-TW" altLang="en-US"/>
              <a:t>按一下以編輯母片標題樣式</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404E525A-062F-49EF-8391-5E12746BBC2B}" type="datetime1">
              <a:rPr lang="zh-TW" altLang="en-US" smtClean="0"/>
              <a:pPr/>
              <a:t>2025/9/12</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8669017-C44A-4B36-93D2-FE98CB033BA0}"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8EEABC9-4409-42D0-9F5E-F28B68B94E30}" type="datetime1">
              <a:rPr lang="zh-TW" altLang="en-US" smtClean="0"/>
              <a:pPr/>
              <a:t>2025/9/12</a:t>
            </a:fld>
            <a:endParaRPr lang="zh-TW"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zh-TW"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8669017-C44A-4B36-93D2-FE98CB033BA0}"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duc.cts.com.tw/videos?sid=26&amp;cid=1&amp;pid=281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2987824" y="4509120"/>
            <a:ext cx="5806291" cy="1008112"/>
          </a:xfrm>
        </p:spPr>
        <p:txBody>
          <a:bodyPr>
            <a:normAutofit/>
          </a:bodyPr>
          <a:lstStyle/>
          <a:p>
            <a:pPr>
              <a:spcAft>
                <a:spcPts val="600"/>
              </a:spcAft>
            </a:pPr>
            <a:r>
              <a:rPr lang="zh-TW" altLang="en-US" sz="4400" b="1" dirty="0"/>
              <a:t>課務組組長：陳盈幸</a:t>
            </a:r>
            <a:r>
              <a:rPr lang="en-US" altLang="zh-TW" sz="1600" dirty="0"/>
              <a:t>	</a:t>
            </a:r>
          </a:p>
        </p:txBody>
      </p:sp>
      <p:sp>
        <p:nvSpPr>
          <p:cNvPr id="4" name="投影片編號版面配置區 3"/>
          <p:cNvSpPr>
            <a:spLocks noGrp="1"/>
          </p:cNvSpPr>
          <p:nvPr>
            <p:ph type="sldNum" sz="quarter" idx="12"/>
          </p:nvPr>
        </p:nvSpPr>
        <p:spPr/>
        <p:txBody>
          <a:bodyPr/>
          <a:lstStyle/>
          <a:p>
            <a:fld id="{58669017-C44A-4B36-93D2-FE98CB033BA0}" type="slidenum">
              <a:rPr lang="zh-TW" altLang="en-US" smtClean="0"/>
              <a:pPr/>
              <a:t>1</a:t>
            </a:fld>
            <a:endParaRPr lang="zh-TW" altLang="en-US" dirty="0"/>
          </a:p>
        </p:txBody>
      </p:sp>
      <p:sp>
        <p:nvSpPr>
          <p:cNvPr id="5" name="日期版面配置區 4"/>
          <p:cNvSpPr>
            <a:spLocks noGrp="1"/>
          </p:cNvSpPr>
          <p:nvPr>
            <p:ph type="dt" sz="half" idx="10"/>
          </p:nvPr>
        </p:nvSpPr>
        <p:spPr/>
        <p:txBody>
          <a:bodyPr/>
          <a:lstStyle/>
          <a:p>
            <a:fld id="{496868DC-0B54-4733-BEFE-EA01341CED46}" type="datetime1">
              <a:rPr lang="zh-TW" altLang="en-US" smtClean="0">
                <a:solidFill>
                  <a:schemeClr val="tx1"/>
                </a:solidFill>
              </a:rPr>
              <a:pPr/>
              <a:t>2025/9/12</a:t>
            </a:fld>
            <a:endParaRPr lang="zh-TW" altLang="en-US" dirty="0">
              <a:solidFill>
                <a:schemeClr val="tx1"/>
              </a:solidFill>
            </a:endParaRPr>
          </a:p>
        </p:txBody>
      </p:sp>
      <p:sp>
        <p:nvSpPr>
          <p:cNvPr id="7" name="標題 6"/>
          <p:cNvSpPr>
            <a:spLocks noGrp="1"/>
          </p:cNvSpPr>
          <p:nvPr>
            <p:ph type="ctrTitle"/>
          </p:nvPr>
        </p:nvSpPr>
        <p:spPr>
          <a:xfrm rot="19140000">
            <a:off x="810783" y="1234270"/>
            <a:ext cx="5469684" cy="1993815"/>
          </a:xfrm>
        </p:spPr>
        <p:txBody>
          <a:bodyPr/>
          <a:lstStyle/>
          <a:p>
            <a:r>
              <a:rPr lang="en-US" altLang="zh-TW" sz="4400" b="1" dirty="0">
                <a:latin typeface="+mj-ea"/>
              </a:rPr>
              <a:t>114</a:t>
            </a:r>
            <a:r>
              <a:rPr lang="zh-TW" altLang="en-US" sz="4400" b="1" dirty="0">
                <a:latin typeface="+mj-ea"/>
              </a:rPr>
              <a:t>學年度新生訓練</a:t>
            </a:r>
            <a:br>
              <a:rPr lang="en-US" altLang="zh-TW" sz="4400" b="1" dirty="0">
                <a:latin typeface="+mj-ea"/>
              </a:rPr>
            </a:br>
            <a:r>
              <a:rPr lang="zh-TW" altLang="en-US" sz="4400" b="1" dirty="0">
                <a:latin typeface="+mj-ea"/>
              </a:rPr>
              <a:t>   課務組報告事項</a:t>
            </a:r>
          </a:p>
        </p:txBody>
      </p:sp>
    </p:spTree>
    <p:extLst>
      <p:ext uri="{BB962C8B-B14F-4D97-AF65-F5344CB8AC3E}">
        <p14:creationId xmlns:p14="http://schemas.microsoft.com/office/powerpoint/2010/main" val="3180837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版面配置區 3">
            <a:extLst>
              <a:ext uri="{FF2B5EF4-FFF2-40B4-BE49-F238E27FC236}">
                <a16:creationId xmlns:a16="http://schemas.microsoft.com/office/drawing/2014/main" id="{C51124DE-1751-4899-865E-D75DC63443EE}"/>
              </a:ext>
            </a:extLst>
          </p:cNvPr>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a:extLst>
              <a:ext uri="{FF2B5EF4-FFF2-40B4-BE49-F238E27FC236}">
                <a16:creationId xmlns:a16="http://schemas.microsoft.com/office/drawing/2014/main" id="{DCB4C47D-C762-4D02-8307-81FEA524EE4D}"/>
              </a:ext>
            </a:extLst>
          </p:cNvPr>
          <p:cNvSpPr>
            <a:spLocks noGrp="1"/>
          </p:cNvSpPr>
          <p:nvPr>
            <p:ph type="sldNum" sz="quarter" idx="12"/>
          </p:nvPr>
        </p:nvSpPr>
        <p:spPr/>
        <p:txBody>
          <a:bodyPr/>
          <a:lstStyle/>
          <a:p>
            <a:fld id="{58669017-C44A-4B36-93D2-FE98CB033BA0}" type="slidenum">
              <a:rPr lang="zh-TW" altLang="en-US" smtClean="0"/>
              <a:pPr/>
              <a:t>10</a:t>
            </a:fld>
            <a:endParaRPr lang="zh-TW" altLang="en-US"/>
          </a:p>
        </p:txBody>
      </p:sp>
      <p:sp>
        <p:nvSpPr>
          <p:cNvPr id="6" name="標題 1">
            <a:extLst>
              <a:ext uri="{FF2B5EF4-FFF2-40B4-BE49-F238E27FC236}">
                <a16:creationId xmlns:a16="http://schemas.microsoft.com/office/drawing/2014/main" id="{08E5D42F-E781-4842-A27A-DC1E55A4B883}"/>
              </a:ext>
            </a:extLst>
          </p:cNvPr>
          <p:cNvSpPr>
            <a:spLocks noGrp="1"/>
          </p:cNvSpPr>
          <p:nvPr>
            <p:ph type="title"/>
          </p:nvPr>
        </p:nvSpPr>
        <p:spPr>
          <a:xfrm>
            <a:off x="822325" y="365125"/>
            <a:ext cx="7521575" cy="549275"/>
          </a:xfrm>
          <a:solidFill>
            <a:schemeClr val="accent1"/>
          </a:solidFill>
        </p:spPr>
        <p:txBody>
          <a:bodyPr/>
          <a:lstStyle/>
          <a:p>
            <a:pPr algn="ctr"/>
            <a:r>
              <a:rPr lang="zh-TW" altLang="en-US" sz="4400" b="1" dirty="0">
                <a:latin typeface="+mj-ea"/>
              </a:rPr>
              <a:t>伍</a:t>
            </a:r>
            <a:r>
              <a:rPr lang="zh-TW" altLang="zh-TW" sz="4400" b="1" dirty="0">
                <a:latin typeface="+mj-ea"/>
              </a:rPr>
              <a:t>、期中</a:t>
            </a:r>
            <a:r>
              <a:rPr lang="zh-TW" altLang="en-US" sz="4400" b="1" dirty="0">
                <a:latin typeface="+mj-ea"/>
              </a:rPr>
              <a:t>、</a:t>
            </a:r>
            <a:r>
              <a:rPr lang="zh-TW" altLang="zh-TW" sz="4400" b="1" dirty="0">
                <a:latin typeface="+mj-ea"/>
              </a:rPr>
              <a:t>末考試</a:t>
            </a:r>
            <a:r>
              <a:rPr lang="zh-TW" altLang="en-US" sz="4400" b="1" dirty="0">
                <a:latin typeface="+mj-ea"/>
              </a:rPr>
              <a:t>注意事項</a:t>
            </a:r>
            <a:endParaRPr lang="zh-TW" altLang="en-US" sz="4400" dirty="0">
              <a:latin typeface="+mj-ea"/>
            </a:endParaRPr>
          </a:p>
        </p:txBody>
      </p:sp>
      <p:sp>
        <p:nvSpPr>
          <p:cNvPr id="8" name="內容版面配置區 7">
            <a:extLst>
              <a:ext uri="{FF2B5EF4-FFF2-40B4-BE49-F238E27FC236}">
                <a16:creationId xmlns:a16="http://schemas.microsoft.com/office/drawing/2014/main" id="{35F8D63B-22D5-4F2B-BE0A-367529D4D223}"/>
              </a:ext>
            </a:extLst>
          </p:cNvPr>
          <p:cNvSpPr>
            <a:spLocks noGrp="1"/>
          </p:cNvSpPr>
          <p:nvPr>
            <p:ph idx="1"/>
          </p:nvPr>
        </p:nvSpPr>
        <p:spPr/>
        <p:txBody>
          <a:bodyPr/>
          <a:lstStyle/>
          <a:p>
            <a:pPr marL="514350" indent="-514350">
              <a:buFont typeface="+mj-ea"/>
              <a:buAutoNum type="ea1ChtPeriod"/>
            </a:pPr>
            <a:endParaRPr lang="en-US" altLang="zh-TW" dirty="0">
              <a:latin typeface="+mj-ea"/>
            </a:endParaRPr>
          </a:p>
          <a:p>
            <a:pPr marL="514350" indent="-514350">
              <a:lnSpc>
                <a:spcPct val="90000"/>
              </a:lnSpc>
              <a:buFont typeface="+mj-ea"/>
              <a:buAutoNum type="ea1ChtPeriod" startAt="4"/>
            </a:pPr>
            <a:endParaRPr lang="en-US" altLang="zh-TW" sz="2700" dirty="0">
              <a:latin typeface="+mj-ea"/>
              <a:ea typeface="+mj-ea"/>
            </a:endParaRPr>
          </a:p>
          <a:p>
            <a:pPr marL="514350" indent="-514350">
              <a:lnSpc>
                <a:spcPct val="90000"/>
              </a:lnSpc>
              <a:buFont typeface="+mj-ea"/>
              <a:buAutoNum type="ea1ChtPeriod" startAt="3"/>
            </a:pPr>
            <a:r>
              <a:rPr lang="zh-TW" altLang="en-US" sz="2700" dirty="0">
                <a:latin typeface="+mj-ea"/>
                <a:ea typeface="+mj-ea"/>
              </a:rPr>
              <a:t>命題範圍以該科目指定之「課本」及「參週刊」為主。</a:t>
            </a:r>
          </a:p>
          <a:p>
            <a:pPr marL="514350" indent="-514350">
              <a:lnSpc>
                <a:spcPct val="90000"/>
              </a:lnSpc>
              <a:buFont typeface="+mj-ea"/>
              <a:buAutoNum type="ea1ChtPeriod" startAt="3"/>
            </a:pPr>
            <a:r>
              <a:rPr lang="zh-TW" altLang="en-US" sz="2700" dirty="0">
                <a:latin typeface="+mj-ea"/>
                <a:ea typeface="+mj-ea"/>
              </a:rPr>
              <a:t>筆試測驗採用「可攜帶教材入考場」方式實施。</a:t>
            </a:r>
            <a:endParaRPr lang="en-US" altLang="zh-TW" sz="2700" dirty="0">
              <a:latin typeface="+mj-ea"/>
              <a:ea typeface="+mj-ea"/>
            </a:endParaRPr>
          </a:p>
          <a:p>
            <a:pPr marL="514350" indent="-514350">
              <a:lnSpc>
                <a:spcPct val="90000"/>
              </a:lnSpc>
              <a:buFont typeface="+mj-ea"/>
              <a:buAutoNum type="ea1ChtPeriod" startAt="3"/>
            </a:pPr>
            <a:r>
              <a:rPr lang="zh-TW" altLang="en-US" sz="2700" dirty="0">
                <a:latin typeface="+mj-ea"/>
                <a:ea typeface="+mj-ea"/>
              </a:rPr>
              <a:t>細則相關請參照「考試實施規則」。</a:t>
            </a:r>
            <a:endParaRPr lang="en-US" altLang="zh-TW" sz="2700" dirty="0">
              <a:latin typeface="+mj-ea"/>
              <a:ea typeface="+mj-ea"/>
            </a:endParaRPr>
          </a:p>
          <a:p>
            <a:pPr marL="514350" indent="-514350">
              <a:lnSpc>
                <a:spcPct val="90000"/>
              </a:lnSpc>
              <a:buFont typeface="+mj-ea"/>
              <a:buAutoNum type="ea1ChtPeriod" startAt="3"/>
            </a:pPr>
            <a:endParaRPr lang="zh-TW" altLang="en-US" sz="2700" dirty="0">
              <a:latin typeface="+mj-ea"/>
              <a:ea typeface="+mj-ea"/>
            </a:endParaRPr>
          </a:p>
          <a:p>
            <a:endParaRPr lang="zh-TW" altLang="en-US" dirty="0"/>
          </a:p>
        </p:txBody>
      </p:sp>
    </p:spTree>
    <p:extLst>
      <p:ext uri="{BB962C8B-B14F-4D97-AF65-F5344CB8AC3E}">
        <p14:creationId xmlns:p14="http://schemas.microsoft.com/office/powerpoint/2010/main" val="2459939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539552" y="980728"/>
            <a:ext cx="8064896" cy="4464496"/>
          </a:xfrm>
        </p:spPr>
        <p:txBody>
          <a:bodyPr>
            <a:normAutofit fontScale="47500" lnSpcReduction="20000"/>
          </a:bodyPr>
          <a:lstStyle/>
          <a:p>
            <a:r>
              <a:rPr lang="zh-TW" altLang="zh-TW" sz="7000" dirty="0">
                <a:latin typeface="+mj-ea"/>
                <a:ea typeface="+mj-ea"/>
              </a:rPr>
              <a:t>期中</a:t>
            </a:r>
            <a:r>
              <a:rPr lang="zh-TW" altLang="en-US" sz="7000" dirty="0">
                <a:latin typeface="+mj-ea"/>
                <a:ea typeface="+mj-ea"/>
              </a:rPr>
              <a:t>、</a:t>
            </a:r>
            <a:r>
              <a:rPr lang="zh-TW" altLang="zh-TW" sz="7000" dirty="0">
                <a:latin typeface="+mj-ea"/>
                <a:ea typeface="+mj-ea"/>
              </a:rPr>
              <a:t>末考試補考：</a:t>
            </a:r>
          </a:p>
          <a:p>
            <a:r>
              <a:rPr lang="en-US" altLang="zh-TW" sz="4700" dirty="0">
                <a:latin typeface="+mj-ea"/>
                <a:ea typeface="+mj-ea"/>
              </a:rPr>
              <a:t> </a:t>
            </a:r>
            <a:r>
              <a:rPr lang="en-US" altLang="zh-TW" sz="5900" dirty="0">
                <a:latin typeface="+mj-ea"/>
                <a:ea typeface="+mj-ea"/>
              </a:rPr>
              <a:t>(</a:t>
            </a:r>
            <a:r>
              <a:rPr lang="zh-TW" altLang="zh-TW" sz="5900" dirty="0">
                <a:latin typeface="+mj-ea"/>
                <a:ea typeface="+mj-ea"/>
              </a:rPr>
              <a:t>一</a:t>
            </a:r>
            <a:r>
              <a:rPr lang="en-US" altLang="zh-TW" sz="5900" dirty="0">
                <a:latin typeface="+mj-ea"/>
                <a:ea typeface="+mj-ea"/>
              </a:rPr>
              <a:t>)</a:t>
            </a:r>
            <a:r>
              <a:rPr lang="zh-TW" altLang="zh-TW" sz="5900" dirty="0">
                <a:latin typeface="+mj-ea"/>
                <a:ea typeface="+mj-ea"/>
              </a:rPr>
              <a:t>請假補考：</a:t>
            </a:r>
          </a:p>
          <a:p>
            <a:r>
              <a:rPr lang="en-US" altLang="zh-TW" sz="5900" dirty="0">
                <a:latin typeface="+mj-ea"/>
                <a:ea typeface="+mj-ea"/>
              </a:rPr>
              <a:t>      </a:t>
            </a:r>
            <a:r>
              <a:rPr lang="zh-TW" altLang="en-US" sz="5900" dirty="0">
                <a:latin typeface="+mj-ea"/>
                <a:ea typeface="+mj-ea"/>
              </a:rPr>
              <a:t> </a:t>
            </a:r>
            <a:r>
              <a:rPr lang="zh-TW" altLang="zh-TW" sz="5900" dirty="0">
                <a:latin typeface="+mj-ea"/>
                <a:ea typeface="+mj-ea"/>
              </a:rPr>
              <a:t>同學之各種考試如遇重要事故或人力不可</a:t>
            </a:r>
            <a:endParaRPr lang="en-US" altLang="zh-TW" sz="5900" dirty="0">
              <a:latin typeface="+mj-ea"/>
              <a:ea typeface="+mj-ea"/>
            </a:endParaRPr>
          </a:p>
          <a:p>
            <a:r>
              <a:rPr lang="en-US" altLang="zh-TW" sz="5900" dirty="0">
                <a:latin typeface="+mj-ea"/>
                <a:ea typeface="+mj-ea"/>
              </a:rPr>
              <a:t>       </a:t>
            </a:r>
            <a:r>
              <a:rPr lang="zh-TW" altLang="zh-TW" sz="5900" dirty="0">
                <a:latin typeface="+mj-ea"/>
                <a:ea typeface="+mj-ea"/>
              </a:rPr>
              <a:t>抗拒之原因，經</a:t>
            </a:r>
            <a:r>
              <a:rPr lang="zh-TW" altLang="zh-TW" sz="5900" u="sng" dirty="0">
                <a:solidFill>
                  <a:srgbClr val="C00000"/>
                </a:solidFill>
                <a:latin typeface="+mj-ea"/>
                <a:ea typeface="+mj-ea"/>
              </a:rPr>
              <a:t>提出有效證明文件，報請</a:t>
            </a:r>
            <a:endParaRPr lang="en-US" altLang="zh-TW" sz="5900" u="sng" dirty="0">
              <a:solidFill>
                <a:srgbClr val="C00000"/>
              </a:solidFill>
              <a:latin typeface="+mj-ea"/>
              <a:ea typeface="+mj-ea"/>
            </a:endParaRPr>
          </a:p>
          <a:p>
            <a:r>
              <a:rPr lang="en-US" altLang="zh-TW" sz="5900" dirty="0">
                <a:solidFill>
                  <a:srgbClr val="C00000"/>
                </a:solidFill>
                <a:latin typeface="+mj-ea"/>
                <a:ea typeface="+mj-ea"/>
              </a:rPr>
              <a:t>       </a:t>
            </a:r>
            <a:r>
              <a:rPr lang="zh-TW" altLang="zh-TW" sz="5900" u="sng" dirty="0">
                <a:solidFill>
                  <a:srgbClr val="C00000"/>
                </a:solidFill>
                <a:latin typeface="+mj-ea"/>
                <a:ea typeface="+mj-ea"/>
              </a:rPr>
              <a:t>學生事務組核准給假者</a:t>
            </a:r>
            <a:r>
              <a:rPr lang="zh-TW" altLang="zh-TW" sz="5900" dirty="0">
                <a:latin typeface="+mj-ea"/>
                <a:ea typeface="+mj-ea"/>
              </a:rPr>
              <a:t>，得准於事後參加</a:t>
            </a:r>
            <a:endParaRPr lang="en-US" altLang="zh-TW" sz="5900" dirty="0">
              <a:latin typeface="+mj-ea"/>
              <a:ea typeface="+mj-ea"/>
            </a:endParaRPr>
          </a:p>
          <a:p>
            <a:r>
              <a:rPr lang="en-US" altLang="zh-TW" sz="5900" dirty="0">
                <a:latin typeface="+mj-ea"/>
                <a:ea typeface="+mj-ea"/>
              </a:rPr>
              <a:t>       </a:t>
            </a:r>
            <a:r>
              <a:rPr lang="zh-TW" altLang="zh-TW" sz="5900" dirty="0">
                <a:latin typeface="+mj-ea"/>
                <a:ea typeface="+mj-ea"/>
              </a:rPr>
              <a:t>補考。</a:t>
            </a:r>
            <a:endParaRPr lang="en-US" altLang="zh-TW" sz="5900" dirty="0">
              <a:latin typeface="+mj-ea"/>
              <a:ea typeface="+mj-ea"/>
            </a:endParaRPr>
          </a:p>
          <a:p>
            <a:pPr marL="725488" indent="-1182688"/>
            <a:r>
              <a:rPr lang="en-US" altLang="zh-TW" sz="6000" dirty="0">
                <a:latin typeface="+mj-ea"/>
                <a:ea typeface="+mj-ea"/>
              </a:rPr>
              <a:t> </a:t>
            </a:r>
            <a:r>
              <a:rPr lang="en-US" altLang="zh-TW" sz="5900" dirty="0">
                <a:latin typeface="+mj-ea"/>
                <a:ea typeface="+mj-ea"/>
              </a:rPr>
              <a:t>(</a:t>
            </a:r>
            <a:r>
              <a:rPr lang="zh-TW" altLang="en-US" sz="5900" dirty="0">
                <a:latin typeface="+mj-ea"/>
                <a:ea typeface="+mj-ea"/>
              </a:rPr>
              <a:t>二</a:t>
            </a:r>
            <a:r>
              <a:rPr lang="en-US" altLang="zh-TW" sz="5900" dirty="0">
                <a:latin typeface="+mj-ea"/>
                <a:ea typeface="+mj-ea"/>
              </a:rPr>
              <a:t>)</a:t>
            </a:r>
            <a:r>
              <a:rPr lang="zh-TW" altLang="zh-TW" sz="5900" dirty="0">
                <a:latin typeface="+mj-ea"/>
                <a:ea typeface="+mj-ea"/>
              </a:rPr>
              <a:t>補考成績以</a:t>
            </a:r>
            <a:r>
              <a:rPr lang="zh-TW" altLang="en-US" sz="5900" dirty="0">
                <a:latin typeface="+mj-ea"/>
                <a:ea typeface="+mj-ea"/>
              </a:rPr>
              <a:t>八十</a:t>
            </a:r>
            <a:r>
              <a:rPr lang="zh-TW" altLang="zh-TW" sz="5900" dirty="0">
                <a:latin typeface="+mj-ea"/>
                <a:ea typeface="+mj-ea"/>
              </a:rPr>
              <a:t>分為</a:t>
            </a:r>
            <a:r>
              <a:rPr lang="zh-TW" altLang="en-US" sz="5900" dirty="0">
                <a:latin typeface="+mj-ea"/>
                <a:ea typeface="+mj-ea"/>
              </a:rPr>
              <a:t>最高分</a:t>
            </a:r>
            <a:r>
              <a:rPr lang="zh-TW" altLang="zh-TW" sz="5900" dirty="0">
                <a:latin typeface="+mj-ea"/>
                <a:ea typeface="+mj-ea"/>
              </a:rPr>
              <a:t>，超過部分</a:t>
            </a:r>
            <a:r>
              <a:rPr lang="zh-TW" altLang="en-US" sz="5900" dirty="0">
                <a:latin typeface="+mj-ea"/>
                <a:ea typeface="+mj-ea"/>
              </a:rPr>
              <a:t>不計。</a:t>
            </a:r>
            <a:r>
              <a:rPr lang="zh-TW" altLang="zh-TW" sz="5900" u="sng" dirty="0">
                <a:solidFill>
                  <a:srgbClr val="C00000"/>
                </a:solidFill>
                <a:latin typeface="+mj-ea"/>
                <a:ea typeface="+mj-ea"/>
              </a:rPr>
              <a:t>未經請假擅自缺考者，該科成績以零分計算。</a:t>
            </a:r>
            <a:r>
              <a:rPr lang="zh-TW" altLang="en-US" sz="5900" u="sng" dirty="0">
                <a:solidFill>
                  <a:srgbClr val="C00000"/>
                </a:solidFill>
                <a:latin typeface="+mj-ea"/>
                <a:ea typeface="+mj-ea"/>
              </a:rPr>
              <a:t> </a:t>
            </a:r>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11</a:t>
            </a:fld>
            <a:endParaRPr lang="zh-TW" altLang="en-US"/>
          </a:p>
        </p:txBody>
      </p:sp>
    </p:spTree>
    <p:extLst>
      <p:ext uri="{BB962C8B-B14F-4D97-AF65-F5344CB8AC3E}">
        <p14:creationId xmlns:p14="http://schemas.microsoft.com/office/powerpoint/2010/main" val="2599469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402088" y="1100628"/>
            <a:ext cx="8202360" cy="3579849"/>
          </a:xfrm>
        </p:spPr>
        <p:txBody>
          <a:bodyPr/>
          <a:lstStyle/>
          <a:p>
            <a:r>
              <a:rPr lang="en-US" altLang="zh-TW" dirty="0"/>
              <a:t> </a:t>
            </a:r>
            <a:r>
              <a:rPr lang="en-US" altLang="zh-TW" sz="3000" dirty="0">
                <a:latin typeface="+mj-ea"/>
                <a:ea typeface="+mj-ea"/>
              </a:rPr>
              <a:t>(</a:t>
            </a:r>
            <a:r>
              <a:rPr lang="zh-TW" altLang="en-US" sz="3000" dirty="0">
                <a:latin typeface="+mj-ea"/>
                <a:ea typeface="+mj-ea"/>
              </a:rPr>
              <a:t>三</a:t>
            </a:r>
            <a:r>
              <a:rPr lang="en-US" altLang="zh-TW" sz="3000" dirty="0">
                <a:latin typeface="+mj-ea"/>
                <a:ea typeface="+mj-ea"/>
              </a:rPr>
              <a:t>)</a:t>
            </a:r>
            <a:r>
              <a:rPr lang="zh-TW" altLang="zh-TW" sz="3200" dirty="0">
                <a:latin typeface="+mj-ea"/>
                <a:ea typeface="+mj-ea"/>
              </a:rPr>
              <a:t>補考時間：於期中</a:t>
            </a:r>
            <a:r>
              <a:rPr lang="zh-TW" altLang="en-US" sz="3200" dirty="0">
                <a:latin typeface="+mj-ea"/>
                <a:ea typeface="+mj-ea"/>
              </a:rPr>
              <a:t>、</a:t>
            </a:r>
            <a:r>
              <a:rPr lang="zh-TW" altLang="zh-TW" sz="3200" dirty="0">
                <a:latin typeface="+mj-ea"/>
                <a:ea typeface="+mj-ea"/>
              </a:rPr>
              <a:t>末考試前面授日</a:t>
            </a:r>
            <a:endParaRPr lang="en-US" altLang="zh-TW" sz="3200" dirty="0">
              <a:latin typeface="+mj-ea"/>
              <a:ea typeface="+mj-ea"/>
            </a:endParaRPr>
          </a:p>
          <a:p>
            <a:r>
              <a:rPr lang="zh-TW" altLang="en-US" sz="3200" dirty="0">
                <a:latin typeface="+mj-ea"/>
                <a:ea typeface="+mj-ea"/>
              </a:rPr>
              <a:t>                           於空院首頁網站</a:t>
            </a:r>
            <a:r>
              <a:rPr lang="zh-TW" altLang="zh-TW" sz="3200" dirty="0">
                <a:latin typeface="+mj-ea"/>
                <a:ea typeface="+mj-ea"/>
              </a:rPr>
              <a:t>公告。</a:t>
            </a:r>
          </a:p>
          <a:p>
            <a:endParaRPr lang="zh-TW" altLang="en-US" sz="3200" dirty="0">
              <a:latin typeface="+mj-ea"/>
              <a:ea typeface="+mj-ea"/>
            </a:endParaRPr>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12</a:t>
            </a:fld>
            <a:endParaRPr lang="zh-TW" altLang="en-US"/>
          </a:p>
        </p:txBody>
      </p:sp>
    </p:spTree>
    <p:extLst>
      <p:ext uri="{BB962C8B-B14F-4D97-AF65-F5344CB8AC3E}">
        <p14:creationId xmlns:p14="http://schemas.microsoft.com/office/powerpoint/2010/main" val="733780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16632"/>
            <a:ext cx="8652438" cy="797768"/>
          </a:xfrm>
          <a:solidFill>
            <a:schemeClr val="accent1"/>
          </a:solidFill>
        </p:spPr>
        <p:txBody>
          <a:bodyPr/>
          <a:lstStyle/>
          <a:p>
            <a:pPr algn="ctr"/>
            <a:r>
              <a:rPr lang="zh-TW" altLang="en-US" sz="4400" b="1" dirty="0">
                <a:latin typeface="+mj-ea"/>
              </a:rPr>
              <a:t>陸</a:t>
            </a:r>
            <a:r>
              <a:rPr lang="zh-TW" altLang="zh-TW" sz="4400" b="1" dirty="0">
                <a:latin typeface="+mj-ea"/>
              </a:rPr>
              <a:t>、選課</a:t>
            </a:r>
            <a:endParaRPr lang="zh-TW" altLang="en-US" sz="4400" b="1" dirty="0"/>
          </a:p>
        </p:txBody>
      </p:sp>
      <p:sp>
        <p:nvSpPr>
          <p:cNvPr id="3" name="內容版面配置區 2"/>
          <p:cNvSpPr>
            <a:spLocks noGrp="1"/>
          </p:cNvSpPr>
          <p:nvPr>
            <p:ph idx="1"/>
          </p:nvPr>
        </p:nvSpPr>
        <p:spPr>
          <a:xfrm>
            <a:off x="384890" y="1124744"/>
            <a:ext cx="8346376" cy="3579849"/>
          </a:xfrm>
        </p:spPr>
        <p:txBody>
          <a:bodyPr>
            <a:normAutofit/>
          </a:bodyPr>
          <a:lstStyle/>
          <a:p>
            <a:pPr marL="457200" indent="-457200">
              <a:buFont typeface="Arial" panose="020B0604020202020204" pitchFamily="34" charset="0"/>
              <a:buChar char="•"/>
            </a:pPr>
            <a:r>
              <a:rPr lang="zh-TW" altLang="zh-TW" sz="3200" u="sng" dirty="0">
                <a:solidFill>
                  <a:srgbClr val="C00000"/>
                </a:solidFill>
                <a:latin typeface="+mj-ea"/>
                <a:ea typeface="+mj-ea"/>
              </a:rPr>
              <a:t>第五次面授日辦理選課作業</a:t>
            </a:r>
            <a:r>
              <a:rPr lang="zh-TW" altLang="zh-TW" sz="3200" dirty="0">
                <a:latin typeface="+mj-ea"/>
                <a:ea typeface="+mj-ea"/>
              </a:rPr>
              <a:t>，請班代務必</a:t>
            </a:r>
            <a:endParaRPr lang="en-US" altLang="zh-TW" sz="3200" dirty="0">
              <a:latin typeface="+mj-ea"/>
              <a:ea typeface="+mj-ea"/>
            </a:endParaRPr>
          </a:p>
          <a:p>
            <a:pPr marL="0" indent="0"/>
            <a:r>
              <a:rPr lang="zh-TW" altLang="en-US" sz="3200" dirty="0">
                <a:latin typeface="+mj-ea"/>
                <a:ea typeface="+mj-ea"/>
              </a:rPr>
              <a:t>    </a:t>
            </a:r>
            <a:r>
              <a:rPr lang="zh-TW" altLang="zh-TW" sz="3200" dirty="0">
                <a:latin typeface="+mj-ea"/>
                <a:ea typeface="+mj-ea"/>
              </a:rPr>
              <a:t>出席，以免影響同學權益。</a:t>
            </a:r>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13</a:t>
            </a:fld>
            <a:endParaRPr lang="zh-TW" altLang="en-US"/>
          </a:p>
        </p:txBody>
      </p:sp>
    </p:spTree>
    <p:extLst>
      <p:ext uri="{BB962C8B-B14F-4D97-AF65-F5344CB8AC3E}">
        <p14:creationId xmlns:p14="http://schemas.microsoft.com/office/powerpoint/2010/main" val="2175728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325766" y="1235561"/>
            <a:ext cx="8346376" cy="3624516"/>
          </a:xfrm>
          <a:solidFill>
            <a:schemeClr val="accent1">
              <a:lumMod val="60000"/>
              <a:lumOff val="40000"/>
            </a:schemeClr>
          </a:solidFill>
        </p:spPr>
        <p:txBody>
          <a:bodyPr>
            <a:normAutofit/>
          </a:bodyPr>
          <a:lstStyle/>
          <a:p>
            <a:endParaRPr lang="en-US" altLang="zh-TW" sz="3200" dirty="0">
              <a:latin typeface="+mj-ea"/>
              <a:ea typeface="+mj-ea"/>
            </a:endParaRPr>
          </a:p>
          <a:p>
            <a:r>
              <a:rPr lang="zh-TW" altLang="en-US" sz="3200" dirty="0">
                <a:latin typeface="+mj-ea"/>
                <a:ea typeface="+mj-ea"/>
              </a:rPr>
              <a:t>   </a:t>
            </a:r>
            <a:r>
              <a:rPr lang="zh-TW" altLang="en-US" sz="3600" dirty="0">
                <a:latin typeface="+mj-ea"/>
                <a:ea typeface="+mj-ea"/>
              </a:rPr>
              <a:t>熱忱歡迎同學進入空中學院的大家庭</a:t>
            </a:r>
            <a:endParaRPr lang="en-US" altLang="zh-TW" sz="3600" dirty="0">
              <a:latin typeface="+mj-ea"/>
              <a:ea typeface="+mj-ea"/>
            </a:endParaRPr>
          </a:p>
          <a:p>
            <a:r>
              <a:rPr lang="zh-TW" altLang="en-US" sz="3600" dirty="0">
                <a:latin typeface="+mj-ea"/>
                <a:ea typeface="+mj-ea"/>
              </a:rPr>
              <a:t>                       祝福同學  </a:t>
            </a:r>
            <a:endParaRPr lang="en-US" altLang="zh-TW" sz="3600" dirty="0">
              <a:latin typeface="+mj-ea"/>
              <a:ea typeface="+mj-ea"/>
            </a:endParaRPr>
          </a:p>
          <a:p>
            <a:pPr algn="ctr"/>
            <a:r>
              <a:rPr lang="zh-TW" altLang="en-US" sz="3600" dirty="0">
                <a:latin typeface="+mj-ea"/>
                <a:ea typeface="+mj-ea"/>
              </a:rPr>
              <a:t>學習順利！     學習快樂！</a:t>
            </a:r>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14</a:t>
            </a:fld>
            <a:endParaRPr lang="zh-TW" altLang="en-US"/>
          </a:p>
        </p:txBody>
      </p:sp>
    </p:spTree>
    <p:extLst>
      <p:ext uri="{BB962C8B-B14F-4D97-AF65-F5344CB8AC3E}">
        <p14:creationId xmlns:p14="http://schemas.microsoft.com/office/powerpoint/2010/main" val="288003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16632"/>
            <a:ext cx="8652438" cy="864096"/>
          </a:xfrm>
          <a:solidFill>
            <a:schemeClr val="accent1"/>
          </a:solidFill>
        </p:spPr>
        <p:txBody>
          <a:bodyPr/>
          <a:lstStyle/>
          <a:p>
            <a:pPr algn="ctr"/>
            <a:r>
              <a:rPr lang="zh-TW" altLang="en-US" sz="4400" b="1" dirty="0"/>
              <a:t>目    錄 </a:t>
            </a:r>
          </a:p>
        </p:txBody>
      </p:sp>
      <p:sp>
        <p:nvSpPr>
          <p:cNvPr id="3" name="內容版面配置區 2"/>
          <p:cNvSpPr>
            <a:spLocks noGrp="1"/>
          </p:cNvSpPr>
          <p:nvPr>
            <p:ph idx="1"/>
          </p:nvPr>
        </p:nvSpPr>
        <p:spPr>
          <a:xfrm>
            <a:off x="402088" y="1196752"/>
            <a:ext cx="8501870" cy="3483725"/>
          </a:xfrm>
        </p:spPr>
        <p:txBody>
          <a:bodyPr>
            <a:normAutofit fontScale="92500" lnSpcReduction="10000"/>
          </a:bodyPr>
          <a:lstStyle/>
          <a:p>
            <a:r>
              <a:rPr lang="zh-TW" altLang="en-US" sz="3700" dirty="0">
                <a:latin typeface="+mj-ea"/>
                <a:ea typeface="+mj-ea"/>
              </a:rPr>
              <a:t>壹</a:t>
            </a:r>
            <a:r>
              <a:rPr lang="zh-TW" altLang="zh-TW" sz="3700" dirty="0">
                <a:latin typeface="+mj-ea"/>
                <a:ea typeface="+mj-ea"/>
              </a:rPr>
              <a:t>、就讀空中進修學院應有的學習方法</a:t>
            </a:r>
            <a:endParaRPr lang="en-US" altLang="zh-TW" sz="3700" dirty="0">
              <a:latin typeface="+mj-ea"/>
              <a:ea typeface="+mj-ea"/>
            </a:endParaRPr>
          </a:p>
          <a:p>
            <a:r>
              <a:rPr lang="zh-TW" altLang="en-US" sz="3700" dirty="0">
                <a:latin typeface="+mj-ea"/>
                <a:ea typeface="+mj-ea"/>
              </a:rPr>
              <a:t>貳、如何收看教學節目</a:t>
            </a:r>
            <a:endParaRPr lang="en-US" altLang="zh-TW" sz="3700" dirty="0">
              <a:latin typeface="+mj-ea"/>
              <a:ea typeface="+mj-ea"/>
            </a:endParaRPr>
          </a:p>
          <a:p>
            <a:r>
              <a:rPr lang="zh-TW" altLang="en-US" sz="3700" dirty="0">
                <a:latin typeface="+mj-ea"/>
                <a:ea typeface="+mj-ea"/>
              </a:rPr>
              <a:t>叁</a:t>
            </a:r>
            <a:r>
              <a:rPr lang="zh-TW" altLang="zh-TW" sz="3700" dirty="0">
                <a:latin typeface="+mj-ea"/>
                <a:ea typeface="+mj-ea"/>
              </a:rPr>
              <a:t>、</a:t>
            </a:r>
            <a:r>
              <a:rPr lang="zh-TW" altLang="en-US" sz="3700" dirty="0">
                <a:latin typeface="+mj-ea"/>
                <a:ea typeface="+mj-ea"/>
              </a:rPr>
              <a:t>面授教學</a:t>
            </a:r>
            <a:endParaRPr lang="en-US" altLang="zh-TW" sz="3700" dirty="0">
              <a:latin typeface="+mj-ea"/>
              <a:ea typeface="+mj-ea"/>
            </a:endParaRPr>
          </a:p>
          <a:p>
            <a:r>
              <a:rPr lang="zh-TW" altLang="en-US" sz="3700" dirty="0">
                <a:latin typeface="+mj-ea"/>
                <a:ea typeface="+mj-ea"/>
              </a:rPr>
              <a:t>肆</a:t>
            </a:r>
            <a:r>
              <a:rPr lang="zh-TW" altLang="zh-TW" sz="3700" dirty="0">
                <a:latin typeface="+mj-ea"/>
                <a:ea typeface="+mj-ea"/>
              </a:rPr>
              <a:t>、書寫作業及繳交日期</a:t>
            </a:r>
            <a:endParaRPr lang="en-US" altLang="zh-TW" sz="3700" dirty="0">
              <a:latin typeface="+mj-ea"/>
              <a:ea typeface="+mj-ea"/>
            </a:endParaRPr>
          </a:p>
          <a:p>
            <a:r>
              <a:rPr lang="zh-TW" altLang="en-US" sz="3700" dirty="0">
                <a:latin typeface="+mj-ea"/>
                <a:ea typeface="+mj-ea"/>
              </a:rPr>
              <a:t>伍</a:t>
            </a:r>
            <a:r>
              <a:rPr lang="zh-TW" altLang="zh-TW" sz="3700" dirty="0">
                <a:latin typeface="+mj-ea"/>
                <a:ea typeface="+mj-ea"/>
              </a:rPr>
              <a:t>、期中</a:t>
            </a:r>
            <a:r>
              <a:rPr lang="zh-TW" altLang="en-US" sz="3700" dirty="0">
                <a:latin typeface="+mj-ea"/>
                <a:ea typeface="+mj-ea"/>
              </a:rPr>
              <a:t>、</a:t>
            </a:r>
            <a:r>
              <a:rPr lang="zh-TW" altLang="zh-TW" sz="3700" dirty="0">
                <a:latin typeface="+mj-ea"/>
                <a:ea typeface="+mj-ea"/>
              </a:rPr>
              <a:t>末考試</a:t>
            </a:r>
            <a:r>
              <a:rPr lang="zh-TW" altLang="en-US" sz="3700" dirty="0">
                <a:latin typeface="+mj-ea"/>
                <a:ea typeface="+mj-ea"/>
              </a:rPr>
              <a:t>注意事項</a:t>
            </a:r>
            <a:endParaRPr lang="en-US" altLang="zh-TW" sz="3700" dirty="0">
              <a:latin typeface="+mj-ea"/>
              <a:ea typeface="+mj-ea"/>
            </a:endParaRPr>
          </a:p>
          <a:p>
            <a:r>
              <a:rPr lang="zh-TW" altLang="en-US" sz="3700" dirty="0">
                <a:latin typeface="+mj-ea"/>
                <a:ea typeface="+mj-ea"/>
              </a:rPr>
              <a:t>陸、</a:t>
            </a:r>
            <a:r>
              <a:rPr lang="zh-TW" altLang="zh-TW" sz="3700" dirty="0">
                <a:latin typeface="+mj-ea"/>
                <a:ea typeface="+mj-ea"/>
              </a:rPr>
              <a:t>選課</a:t>
            </a:r>
            <a:endParaRPr lang="en-US" altLang="zh-TW" sz="3700" dirty="0">
              <a:latin typeface="+mj-ea"/>
              <a:ea typeface="+mj-ea"/>
            </a:endParaRPr>
          </a:p>
          <a:p>
            <a:endParaRPr lang="en-US" altLang="zh-TW" sz="3600" dirty="0">
              <a:latin typeface="+mj-ea"/>
              <a:ea typeface="+mj-ea"/>
            </a:endParaRPr>
          </a:p>
          <a:p>
            <a:endParaRPr lang="en-US" altLang="zh-TW" sz="3600" dirty="0">
              <a:latin typeface="+mj-ea"/>
              <a:ea typeface="+mj-ea"/>
            </a:endParaRPr>
          </a:p>
          <a:p>
            <a:endParaRPr lang="en-US" altLang="zh-TW" sz="3600" dirty="0">
              <a:latin typeface="+mj-ea"/>
              <a:ea typeface="+mj-ea"/>
            </a:endParaRPr>
          </a:p>
          <a:p>
            <a:endParaRPr lang="zh-TW" altLang="en-US" sz="3600" dirty="0">
              <a:latin typeface="+mj-ea"/>
              <a:ea typeface="+mj-ea"/>
            </a:endParaRPr>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2</a:t>
            </a:fld>
            <a:endParaRPr lang="zh-TW" altLang="en-US"/>
          </a:p>
        </p:txBody>
      </p:sp>
    </p:spTree>
    <p:extLst>
      <p:ext uri="{BB962C8B-B14F-4D97-AF65-F5344CB8AC3E}">
        <p14:creationId xmlns:p14="http://schemas.microsoft.com/office/powerpoint/2010/main" val="4224667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1500" y="111114"/>
            <a:ext cx="8964996" cy="989584"/>
          </a:xfrm>
          <a:solidFill>
            <a:schemeClr val="accent1"/>
          </a:solidFill>
        </p:spPr>
        <p:txBody>
          <a:bodyPr/>
          <a:lstStyle/>
          <a:p>
            <a:pPr algn="ctr"/>
            <a:r>
              <a:rPr lang="zh-TW" altLang="en-US" sz="4000" b="1" dirty="0"/>
              <a:t>壹</a:t>
            </a:r>
            <a:r>
              <a:rPr lang="zh-TW" altLang="zh-TW" sz="4000" b="1" dirty="0"/>
              <a:t>、就讀空中進修學院應有的學習方法</a:t>
            </a:r>
            <a:endParaRPr lang="zh-TW" altLang="en-US" sz="4000" dirty="0"/>
          </a:p>
        </p:txBody>
      </p:sp>
      <p:sp>
        <p:nvSpPr>
          <p:cNvPr id="3" name="內容版面配置區 2"/>
          <p:cNvSpPr>
            <a:spLocks noGrp="1"/>
          </p:cNvSpPr>
          <p:nvPr>
            <p:ph idx="1"/>
          </p:nvPr>
        </p:nvSpPr>
        <p:spPr>
          <a:xfrm>
            <a:off x="402088" y="1268760"/>
            <a:ext cx="8346376" cy="3744416"/>
          </a:xfrm>
        </p:spPr>
        <p:txBody>
          <a:bodyPr>
            <a:noAutofit/>
          </a:bodyPr>
          <a:lstStyle/>
          <a:p>
            <a:r>
              <a:rPr lang="zh-TW" altLang="en-US" sz="3200" dirty="0">
                <a:latin typeface="+mj-ea"/>
                <a:ea typeface="+mj-ea"/>
              </a:rPr>
              <a:t>一、</a:t>
            </a:r>
            <a:r>
              <a:rPr lang="zh-TW" altLang="zh-TW" sz="3200" dirty="0">
                <a:latin typeface="+mj-ea"/>
                <a:ea typeface="+mj-ea"/>
              </a:rPr>
              <a:t>需經由</a:t>
            </a:r>
            <a:r>
              <a:rPr lang="zh-TW" altLang="zh-TW" sz="3200" u="sng" dirty="0">
                <a:solidFill>
                  <a:srgbClr val="C00000"/>
                </a:solidFill>
                <a:latin typeface="+mj-ea"/>
                <a:ea typeface="+mj-ea"/>
              </a:rPr>
              <a:t>網路</a:t>
            </a:r>
            <a:r>
              <a:rPr lang="zh-TW" altLang="zh-TW" sz="3200" dirty="0">
                <a:latin typeface="+mj-ea"/>
                <a:ea typeface="+mj-ea"/>
              </a:rPr>
              <a:t>、</a:t>
            </a:r>
            <a:r>
              <a:rPr lang="zh-TW" altLang="zh-TW" sz="3200" u="sng" dirty="0">
                <a:solidFill>
                  <a:srgbClr val="C00000"/>
                </a:solidFill>
                <a:latin typeface="+mj-ea"/>
                <a:ea typeface="+mj-ea"/>
              </a:rPr>
              <a:t>電視</a:t>
            </a:r>
            <a:r>
              <a:rPr lang="zh-TW" altLang="zh-TW" sz="3200" dirty="0">
                <a:latin typeface="+mj-ea"/>
                <a:ea typeface="+mj-ea"/>
              </a:rPr>
              <a:t>、</a:t>
            </a:r>
            <a:r>
              <a:rPr lang="zh-TW" altLang="en-US" sz="3200" u="sng" dirty="0">
                <a:solidFill>
                  <a:srgbClr val="C00000"/>
                </a:solidFill>
                <a:latin typeface="+mj-ea"/>
                <a:ea typeface="+mj-ea"/>
              </a:rPr>
              <a:t>專書</a:t>
            </a:r>
            <a:r>
              <a:rPr lang="zh-TW" altLang="zh-TW" sz="3200" dirty="0">
                <a:latin typeface="+mj-ea"/>
                <a:ea typeface="+mj-ea"/>
              </a:rPr>
              <a:t>、</a:t>
            </a:r>
            <a:r>
              <a:rPr lang="zh-TW" altLang="zh-TW" sz="3200" u="sng" dirty="0">
                <a:solidFill>
                  <a:srgbClr val="C00000"/>
                </a:solidFill>
                <a:latin typeface="+mj-ea"/>
                <a:ea typeface="+mj-ea"/>
              </a:rPr>
              <a:t>函授</a:t>
            </a:r>
            <a:r>
              <a:rPr lang="zh-TW" altLang="zh-TW" sz="3200" dirty="0">
                <a:latin typeface="+mj-ea"/>
                <a:ea typeface="+mj-ea"/>
              </a:rPr>
              <a:t>及</a:t>
            </a:r>
            <a:r>
              <a:rPr lang="zh-TW" altLang="zh-TW" sz="3200" u="sng" dirty="0">
                <a:solidFill>
                  <a:srgbClr val="C00000"/>
                </a:solidFill>
                <a:latin typeface="+mj-ea"/>
                <a:ea typeface="+mj-ea"/>
              </a:rPr>
              <a:t>面授</a:t>
            </a:r>
            <a:endParaRPr lang="en-US" altLang="zh-TW" sz="3200" dirty="0">
              <a:latin typeface="+mj-ea"/>
              <a:ea typeface="+mj-ea"/>
            </a:endParaRPr>
          </a:p>
          <a:p>
            <a:r>
              <a:rPr lang="zh-TW" altLang="en-US" sz="3200" dirty="0">
                <a:latin typeface="+mj-ea"/>
                <a:ea typeface="+mj-ea"/>
              </a:rPr>
              <a:t>        </a:t>
            </a:r>
            <a:r>
              <a:rPr lang="zh-TW" altLang="zh-TW" sz="3200" dirty="0">
                <a:latin typeface="+mj-ea"/>
                <a:ea typeface="+mj-ea"/>
              </a:rPr>
              <a:t>五環式教學方式學習。</a:t>
            </a:r>
            <a:endParaRPr lang="en-US" altLang="zh-TW" sz="3200" dirty="0">
              <a:latin typeface="+mj-ea"/>
              <a:ea typeface="+mj-ea"/>
            </a:endParaRPr>
          </a:p>
          <a:p>
            <a:r>
              <a:rPr lang="zh-TW" altLang="en-US" sz="3200" dirty="0">
                <a:latin typeface="+mj-ea"/>
                <a:ea typeface="+mj-ea"/>
              </a:rPr>
              <a:t>二、</a:t>
            </a:r>
            <a:r>
              <a:rPr lang="zh-TW" altLang="zh-TW" sz="3200" dirty="0">
                <a:latin typeface="+mj-ea"/>
                <a:ea typeface="+mj-ea"/>
              </a:rPr>
              <a:t>以媒體輔助多元化教學有許多優點，但</a:t>
            </a:r>
            <a:endParaRPr lang="en-US" altLang="zh-TW" sz="3200" dirty="0">
              <a:latin typeface="+mj-ea"/>
              <a:ea typeface="+mj-ea"/>
            </a:endParaRPr>
          </a:p>
          <a:p>
            <a:r>
              <a:rPr lang="zh-TW" altLang="en-US" sz="3200" dirty="0">
                <a:latin typeface="+mj-ea"/>
                <a:ea typeface="+mj-ea"/>
              </a:rPr>
              <a:t>        </a:t>
            </a:r>
            <a:r>
              <a:rPr lang="zh-TW" altLang="zh-TW" sz="3200" dirty="0">
                <a:latin typeface="+mj-ea"/>
                <a:ea typeface="+mj-ea"/>
              </a:rPr>
              <a:t>是師生間的互動較少，為彌補此一不足，</a:t>
            </a:r>
            <a:endParaRPr lang="en-US" altLang="zh-TW" sz="3200" dirty="0">
              <a:latin typeface="+mj-ea"/>
              <a:ea typeface="+mj-ea"/>
            </a:endParaRPr>
          </a:p>
          <a:p>
            <a:r>
              <a:rPr lang="zh-TW" altLang="en-US" sz="3200" dirty="0">
                <a:latin typeface="+mj-ea"/>
                <a:ea typeface="+mj-ea"/>
              </a:rPr>
              <a:t>        </a:t>
            </a:r>
            <a:r>
              <a:rPr lang="zh-TW" altLang="zh-TW" sz="3200" dirty="0">
                <a:latin typeface="+mj-ea"/>
                <a:ea typeface="+mj-ea"/>
              </a:rPr>
              <a:t>學生</a:t>
            </a:r>
            <a:r>
              <a:rPr lang="zh-TW" altLang="zh-TW" sz="3200" u="sng" dirty="0">
                <a:solidFill>
                  <a:srgbClr val="C00000"/>
                </a:solidFill>
                <a:latin typeface="+mj-ea"/>
                <a:ea typeface="+mj-ea"/>
              </a:rPr>
              <a:t>每兩週必須返校面授一次</a:t>
            </a:r>
            <a:r>
              <a:rPr lang="zh-TW" altLang="zh-TW" sz="3200" dirty="0">
                <a:latin typeface="+mj-ea"/>
                <a:ea typeface="+mj-ea"/>
              </a:rPr>
              <a:t>，與教師</a:t>
            </a:r>
            <a:endParaRPr lang="en-US" altLang="zh-TW" sz="3200" dirty="0">
              <a:latin typeface="+mj-ea"/>
              <a:ea typeface="+mj-ea"/>
            </a:endParaRPr>
          </a:p>
          <a:p>
            <a:r>
              <a:rPr lang="zh-TW" altLang="en-US" sz="3200" dirty="0">
                <a:latin typeface="+mj-ea"/>
                <a:ea typeface="+mj-ea"/>
              </a:rPr>
              <a:t>        </a:t>
            </a:r>
            <a:r>
              <a:rPr lang="zh-TW" altLang="zh-TW" sz="3200" dirty="0">
                <a:latin typeface="+mj-ea"/>
                <a:ea typeface="+mj-ea"/>
              </a:rPr>
              <a:t>有面對面</a:t>
            </a:r>
            <a:r>
              <a:rPr lang="zh-TW" altLang="en-US" sz="3200" dirty="0">
                <a:latin typeface="+mj-ea"/>
                <a:ea typeface="+mj-ea"/>
              </a:rPr>
              <a:t>教學及</a:t>
            </a:r>
            <a:r>
              <a:rPr lang="zh-TW" altLang="zh-TW" sz="3200" dirty="0">
                <a:latin typeface="+mj-ea"/>
                <a:ea typeface="+mj-ea"/>
              </a:rPr>
              <a:t>溝通的機會。</a:t>
            </a:r>
            <a:endParaRPr lang="en-US" altLang="zh-TW" sz="3200" dirty="0">
              <a:latin typeface="+mj-ea"/>
              <a:ea typeface="+mj-ea"/>
            </a:endParaRPr>
          </a:p>
          <a:p>
            <a:endParaRPr lang="zh-TW" altLang="en-US" sz="3200" dirty="0">
              <a:latin typeface="+mj-ea"/>
              <a:ea typeface="+mj-ea"/>
            </a:endParaRPr>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3</a:t>
            </a:fld>
            <a:endParaRPr lang="zh-TW" altLang="en-US"/>
          </a:p>
        </p:txBody>
      </p:sp>
    </p:spTree>
    <p:extLst>
      <p:ext uri="{BB962C8B-B14F-4D97-AF65-F5344CB8AC3E}">
        <p14:creationId xmlns:p14="http://schemas.microsoft.com/office/powerpoint/2010/main" val="3173443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611560" y="1257894"/>
            <a:ext cx="7732340" cy="3579849"/>
          </a:xfrm>
        </p:spPr>
        <p:txBody>
          <a:bodyPr/>
          <a:lstStyle/>
          <a:p>
            <a:r>
              <a:rPr lang="zh-TW" altLang="en-US" sz="3200" dirty="0">
                <a:latin typeface="+mj-ea"/>
                <a:ea typeface="+mj-ea"/>
              </a:rPr>
              <a:t>三、</a:t>
            </a:r>
            <a:r>
              <a:rPr lang="zh-TW" altLang="zh-TW" sz="3200" dirty="0">
                <a:latin typeface="+mj-ea"/>
                <a:ea typeface="+mj-ea"/>
              </a:rPr>
              <a:t>強調學生的自律和自學，</a:t>
            </a:r>
            <a:r>
              <a:rPr lang="zh-TW" altLang="zh-TW" sz="3200" u="sng" dirty="0">
                <a:solidFill>
                  <a:srgbClr val="C00000"/>
                </a:solidFill>
                <a:latin typeface="+mj-ea"/>
                <a:ea typeface="+mj-ea"/>
              </a:rPr>
              <a:t>同學必須以</a:t>
            </a:r>
            <a:endParaRPr lang="en-US" altLang="zh-TW" sz="3200" u="sng" dirty="0">
              <a:solidFill>
                <a:srgbClr val="C00000"/>
              </a:solidFill>
              <a:latin typeface="+mj-ea"/>
              <a:ea typeface="+mj-ea"/>
            </a:endParaRPr>
          </a:p>
          <a:p>
            <a:r>
              <a:rPr lang="zh-TW" altLang="en-US" sz="3200" dirty="0">
                <a:solidFill>
                  <a:srgbClr val="C00000"/>
                </a:solidFill>
                <a:latin typeface="+mj-ea"/>
                <a:ea typeface="+mj-ea"/>
              </a:rPr>
              <a:t>        </a:t>
            </a:r>
            <a:r>
              <a:rPr lang="zh-TW" altLang="zh-TW" sz="3200" u="sng" dirty="0">
                <a:solidFill>
                  <a:srgbClr val="C00000"/>
                </a:solidFill>
                <a:latin typeface="+mj-ea"/>
                <a:ea typeface="+mj-ea"/>
              </a:rPr>
              <a:t>積極、主動的精神研習教材和函授週</a:t>
            </a:r>
            <a:endParaRPr lang="en-US" altLang="zh-TW" sz="3200" u="sng" dirty="0">
              <a:solidFill>
                <a:srgbClr val="C00000"/>
              </a:solidFill>
              <a:latin typeface="+mj-ea"/>
              <a:ea typeface="+mj-ea"/>
            </a:endParaRPr>
          </a:p>
          <a:p>
            <a:r>
              <a:rPr lang="zh-TW" altLang="en-US" sz="3200" dirty="0">
                <a:solidFill>
                  <a:srgbClr val="C00000"/>
                </a:solidFill>
                <a:latin typeface="+mj-ea"/>
                <a:ea typeface="+mj-ea"/>
              </a:rPr>
              <a:t>        </a:t>
            </a:r>
            <a:r>
              <a:rPr lang="zh-TW" altLang="zh-TW" sz="3200" u="sng" dirty="0">
                <a:solidFill>
                  <a:srgbClr val="C00000"/>
                </a:solidFill>
                <a:latin typeface="+mj-ea"/>
                <a:ea typeface="+mj-ea"/>
              </a:rPr>
              <a:t>刊</a:t>
            </a:r>
            <a:r>
              <a:rPr lang="zh-TW" altLang="zh-TW" sz="3200" dirty="0">
                <a:latin typeface="+mj-ea"/>
                <a:ea typeface="+mj-ea"/>
              </a:rPr>
              <a:t>，並活用網路、電視與廣播教學等</a:t>
            </a:r>
            <a:endParaRPr lang="en-US" altLang="zh-TW" sz="3200" dirty="0">
              <a:latin typeface="+mj-ea"/>
              <a:ea typeface="+mj-ea"/>
            </a:endParaRPr>
          </a:p>
          <a:p>
            <a:r>
              <a:rPr lang="zh-TW" altLang="en-US" sz="3200" dirty="0">
                <a:latin typeface="+mj-ea"/>
                <a:ea typeface="+mj-ea"/>
              </a:rPr>
              <a:t>        </a:t>
            </a:r>
            <a:r>
              <a:rPr lang="zh-TW" altLang="zh-TW" sz="3200" dirty="0">
                <a:latin typeface="+mj-ea"/>
                <a:ea typeface="+mj-ea"/>
              </a:rPr>
              <a:t>學</a:t>
            </a:r>
            <a:r>
              <a:rPr lang="zh-TW" altLang="en-US" sz="3200" dirty="0">
                <a:latin typeface="+mj-ea"/>
                <a:ea typeface="+mj-ea"/>
              </a:rPr>
              <a:t>習</a:t>
            </a:r>
            <a:r>
              <a:rPr lang="zh-TW" altLang="zh-TW" sz="3200" dirty="0">
                <a:latin typeface="+mj-ea"/>
                <a:ea typeface="+mj-ea"/>
              </a:rPr>
              <a:t>資源。</a:t>
            </a:r>
          </a:p>
          <a:p>
            <a:endParaRPr lang="zh-TW" altLang="en-US" dirty="0"/>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4</a:t>
            </a:fld>
            <a:endParaRPr lang="zh-TW" altLang="en-US"/>
          </a:p>
        </p:txBody>
      </p:sp>
    </p:spTree>
    <p:extLst>
      <p:ext uri="{BB962C8B-B14F-4D97-AF65-F5344CB8AC3E}">
        <p14:creationId xmlns:p14="http://schemas.microsoft.com/office/powerpoint/2010/main" val="2001427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116632"/>
            <a:ext cx="8580430" cy="912058"/>
          </a:xfrm>
          <a:solidFill>
            <a:schemeClr val="accent1"/>
          </a:solidFill>
          <a:ln>
            <a:noFill/>
          </a:ln>
        </p:spPr>
        <p:txBody>
          <a:bodyPr/>
          <a:lstStyle/>
          <a:p>
            <a:pPr algn="ctr"/>
            <a:r>
              <a:rPr lang="zh-TW" altLang="en-US" sz="4400" b="1" dirty="0"/>
              <a:t>貳、如何收看教學節目</a:t>
            </a:r>
          </a:p>
        </p:txBody>
      </p:sp>
      <p:sp>
        <p:nvSpPr>
          <p:cNvPr id="3" name="內容版面配置區 2"/>
          <p:cNvSpPr>
            <a:spLocks noGrp="1"/>
          </p:cNvSpPr>
          <p:nvPr>
            <p:ph idx="1"/>
          </p:nvPr>
        </p:nvSpPr>
        <p:spPr>
          <a:xfrm>
            <a:off x="402088" y="1268760"/>
            <a:ext cx="8501870" cy="3912478"/>
          </a:xfrm>
        </p:spPr>
        <p:txBody>
          <a:bodyPr>
            <a:normAutofit fontScale="92500" lnSpcReduction="10000"/>
          </a:bodyPr>
          <a:lstStyle/>
          <a:p>
            <a:r>
              <a:rPr lang="zh-TW" altLang="en-US" sz="3500" dirty="0">
                <a:latin typeface="+mj-ea"/>
                <a:ea typeface="+mj-ea"/>
              </a:rPr>
              <a:t>一、</a:t>
            </a:r>
            <a:r>
              <a:rPr lang="zh-TW" altLang="zh-TW" sz="3500" dirty="0">
                <a:latin typeface="+mj-ea"/>
                <a:ea typeface="+mj-ea"/>
              </a:rPr>
              <a:t>收看網路教學：網址為</a:t>
            </a:r>
            <a:endParaRPr lang="en-US" altLang="zh-TW" sz="3500" dirty="0">
              <a:latin typeface="+mj-ea"/>
              <a:ea typeface="+mj-ea"/>
            </a:endParaRPr>
          </a:p>
          <a:p>
            <a:r>
              <a:rPr lang="zh-TW" altLang="en-US" sz="3500" dirty="0">
                <a:latin typeface="+mj-ea"/>
                <a:ea typeface="+mj-ea"/>
              </a:rPr>
              <a:t>    </a:t>
            </a:r>
            <a:r>
              <a:rPr lang="en-US" altLang="zh-TW" sz="3500" dirty="0">
                <a:latin typeface="+mj-ea"/>
                <a:ea typeface="+mj-ea"/>
              </a:rPr>
              <a:t> </a:t>
            </a:r>
            <a:r>
              <a:rPr lang="zh-TW" altLang="en-US" sz="3500" dirty="0">
                <a:latin typeface="+mj-ea"/>
                <a:ea typeface="+mj-ea"/>
              </a:rPr>
              <a:t>  </a:t>
            </a:r>
            <a:r>
              <a:rPr lang="en-US" altLang="zh-TW" sz="3500" dirty="0">
                <a:latin typeface="+mj-ea"/>
                <a:ea typeface="+mj-ea"/>
                <a:hlinkClick r:id="rId2"/>
              </a:rPr>
              <a:t>https://educ.cts.com.tw/videos</a:t>
            </a:r>
            <a:endParaRPr lang="en-US" altLang="zh-TW" sz="3500" dirty="0">
              <a:latin typeface="+mj-ea"/>
              <a:ea typeface="+mj-ea"/>
            </a:endParaRPr>
          </a:p>
          <a:p>
            <a:r>
              <a:rPr lang="zh-TW" altLang="en-US" sz="3500" dirty="0">
                <a:latin typeface="+mj-ea"/>
                <a:ea typeface="+mj-ea"/>
              </a:rPr>
              <a:t>二、</a:t>
            </a:r>
            <a:r>
              <a:rPr lang="zh-TW" altLang="zh-TW" sz="3500" dirty="0">
                <a:latin typeface="+mj-ea"/>
                <a:ea typeface="+mj-ea"/>
              </a:rPr>
              <a:t>收看電視教學：</a:t>
            </a:r>
            <a:r>
              <a:rPr lang="zh-TW" altLang="en-US" sz="3500" dirty="0">
                <a:latin typeface="+mj-ea"/>
                <a:ea typeface="+mj-ea"/>
              </a:rPr>
              <a:t>請</a:t>
            </a:r>
            <a:r>
              <a:rPr lang="zh-TW" altLang="zh-TW" sz="3500" dirty="0">
                <a:latin typeface="+mj-ea"/>
                <a:ea typeface="+mj-ea"/>
              </a:rPr>
              <a:t>看</a:t>
            </a:r>
            <a:r>
              <a:rPr lang="zh-TW" altLang="zh-TW" sz="3500" u="sng" dirty="0">
                <a:solidFill>
                  <a:srgbClr val="C00000"/>
                </a:solidFill>
                <a:latin typeface="+mj-ea"/>
                <a:ea typeface="+mj-ea"/>
              </a:rPr>
              <a:t>中華電視台</a:t>
            </a:r>
            <a:r>
              <a:rPr lang="en-US" altLang="zh-TW" sz="3500" u="sng" dirty="0">
                <a:solidFill>
                  <a:srgbClr val="C00000"/>
                </a:solidFill>
                <a:latin typeface="+mj-ea"/>
                <a:ea typeface="+mj-ea"/>
              </a:rPr>
              <a:t>(CH11)</a:t>
            </a:r>
          </a:p>
          <a:p>
            <a:r>
              <a:rPr lang="zh-TW" altLang="en-US" sz="3500" dirty="0">
                <a:solidFill>
                  <a:srgbClr val="C00000"/>
                </a:solidFill>
                <a:latin typeface="+mj-ea"/>
                <a:ea typeface="+mj-ea"/>
              </a:rPr>
              <a:t>        </a:t>
            </a:r>
            <a:r>
              <a:rPr lang="zh-TW" altLang="zh-TW" sz="3500" dirty="0">
                <a:latin typeface="+mj-ea"/>
                <a:ea typeface="+mj-ea"/>
              </a:rPr>
              <a:t>及</a:t>
            </a:r>
            <a:r>
              <a:rPr lang="zh-TW" altLang="en-US" sz="3500" u="sng" dirty="0">
                <a:solidFill>
                  <a:srgbClr val="C00000"/>
                </a:solidFill>
                <a:latin typeface="+mj-ea"/>
                <a:ea typeface="+mj-ea"/>
              </a:rPr>
              <a:t>華視</a:t>
            </a:r>
            <a:r>
              <a:rPr lang="zh-TW" altLang="zh-TW" sz="3500" u="sng" dirty="0">
                <a:solidFill>
                  <a:srgbClr val="C00000"/>
                </a:solidFill>
                <a:latin typeface="+mj-ea"/>
                <a:ea typeface="+mj-ea"/>
              </a:rPr>
              <a:t>教育文化臺</a:t>
            </a:r>
            <a:r>
              <a:rPr lang="en-US" altLang="zh-TW" sz="3500" u="sng" dirty="0">
                <a:solidFill>
                  <a:srgbClr val="C00000"/>
                </a:solidFill>
                <a:latin typeface="+mj-ea"/>
                <a:ea typeface="+mj-ea"/>
              </a:rPr>
              <a:t>(CH122)</a:t>
            </a:r>
            <a:r>
              <a:rPr lang="zh-TW" altLang="zh-TW" sz="3500" dirty="0">
                <a:latin typeface="+mj-ea"/>
                <a:ea typeface="+mj-ea"/>
              </a:rPr>
              <a:t>，播放日期</a:t>
            </a:r>
            <a:endParaRPr lang="en-US" altLang="zh-TW" sz="3500" dirty="0">
              <a:latin typeface="+mj-ea"/>
              <a:ea typeface="+mj-ea"/>
            </a:endParaRPr>
          </a:p>
          <a:p>
            <a:r>
              <a:rPr lang="zh-TW" altLang="en-US" sz="3500" dirty="0">
                <a:latin typeface="+mj-ea"/>
                <a:ea typeface="+mj-ea"/>
              </a:rPr>
              <a:t>        </a:t>
            </a:r>
            <a:r>
              <a:rPr lang="zh-TW" altLang="zh-TW" sz="3500" dirty="0">
                <a:latin typeface="+mj-ea"/>
                <a:ea typeface="+mj-ea"/>
              </a:rPr>
              <a:t>時間表刊登於函授週刊。</a:t>
            </a:r>
          </a:p>
          <a:p>
            <a:r>
              <a:rPr lang="zh-TW" altLang="en-US" sz="3500" dirty="0">
                <a:latin typeface="+mj-ea"/>
                <a:ea typeface="+mj-ea"/>
              </a:rPr>
              <a:t>三、</a:t>
            </a:r>
            <a:r>
              <a:rPr lang="zh-TW" altLang="zh-TW" sz="3500" dirty="0">
                <a:latin typeface="+mj-ea"/>
                <a:ea typeface="+mj-ea"/>
              </a:rPr>
              <a:t>收聽廣播教學：</a:t>
            </a:r>
            <a:r>
              <a:rPr lang="zh-TW" altLang="en-US" sz="3500" dirty="0">
                <a:latin typeface="+mj-ea"/>
                <a:ea typeface="+mj-ea"/>
              </a:rPr>
              <a:t>請</a:t>
            </a:r>
            <a:r>
              <a:rPr lang="zh-TW" altLang="zh-TW" sz="3500" dirty="0">
                <a:latin typeface="+mj-ea"/>
                <a:ea typeface="+mj-ea"/>
              </a:rPr>
              <a:t>聽漢聲及教育廣播電</a:t>
            </a:r>
            <a:endParaRPr lang="en-US" altLang="zh-TW" sz="3500" dirty="0">
              <a:latin typeface="+mj-ea"/>
              <a:ea typeface="+mj-ea"/>
            </a:endParaRPr>
          </a:p>
          <a:p>
            <a:r>
              <a:rPr lang="en-US" altLang="zh-TW" sz="3500" dirty="0">
                <a:latin typeface="+mj-ea"/>
                <a:ea typeface="+mj-ea"/>
              </a:rPr>
              <a:t>       </a:t>
            </a:r>
            <a:r>
              <a:rPr lang="zh-TW" altLang="zh-TW" sz="3500" dirty="0">
                <a:latin typeface="+mj-ea"/>
                <a:ea typeface="+mj-ea"/>
              </a:rPr>
              <a:t>台，播放日期時間表刊登於函授週刊。</a:t>
            </a:r>
          </a:p>
          <a:p>
            <a:endParaRPr lang="zh-TW" altLang="en-US" dirty="0"/>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5</a:t>
            </a:fld>
            <a:endParaRPr lang="zh-TW" altLang="en-US"/>
          </a:p>
        </p:txBody>
      </p:sp>
    </p:spTree>
    <p:extLst>
      <p:ext uri="{BB962C8B-B14F-4D97-AF65-F5344CB8AC3E}">
        <p14:creationId xmlns:p14="http://schemas.microsoft.com/office/powerpoint/2010/main" val="2869338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16632"/>
            <a:ext cx="8652438" cy="797768"/>
          </a:xfrm>
          <a:solidFill>
            <a:schemeClr val="accent1"/>
          </a:solidFill>
        </p:spPr>
        <p:txBody>
          <a:bodyPr/>
          <a:lstStyle/>
          <a:p>
            <a:pPr algn="ctr"/>
            <a:r>
              <a:rPr lang="zh-TW" altLang="en-US" sz="4400" b="1" dirty="0"/>
              <a:t>叁、</a:t>
            </a:r>
            <a:r>
              <a:rPr lang="zh-TW" altLang="zh-TW" sz="4400" b="1" dirty="0">
                <a:latin typeface="+mj-ea"/>
              </a:rPr>
              <a:t>面授</a:t>
            </a:r>
            <a:r>
              <a:rPr lang="zh-TW" altLang="en-US" sz="4400" b="1" dirty="0">
                <a:latin typeface="+mj-ea"/>
              </a:rPr>
              <a:t>教學</a:t>
            </a:r>
            <a:endParaRPr lang="zh-TW" altLang="en-US" sz="4400" b="1" dirty="0"/>
          </a:p>
        </p:txBody>
      </p:sp>
      <p:sp>
        <p:nvSpPr>
          <p:cNvPr id="3" name="內容版面配置區 2"/>
          <p:cNvSpPr>
            <a:spLocks noGrp="1"/>
          </p:cNvSpPr>
          <p:nvPr>
            <p:ph idx="1"/>
          </p:nvPr>
        </p:nvSpPr>
        <p:spPr>
          <a:xfrm>
            <a:off x="251520" y="980728"/>
            <a:ext cx="8652438" cy="4200510"/>
          </a:xfrm>
        </p:spPr>
        <p:txBody>
          <a:bodyPr>
            <a:noAutofit/>
          </a:bodyPr>
          <a:lstStyle/>
          <a:p>
            <a:pPr marL="0" indent="0"/>
            <a:r>
              <a:rPr lang="zh-TW" altLang="en-US" sz="3200" dirty="0">
                <a:latin typeface="+mj-ea"/>
                <a:ea typeface="+mj-ea"/>
              </a:rPr>
              <a:t>一、</a:t>
            </a:r>
            <a:r>
              <a:rPr lang="zh-TW" altLang="zh-TW" sz="3200" dirty="0">
                <a:latin typeface="+mj-ea"/>
                <a:ea typeface="+mj-ea"/>
              </a:rPr>
              <a:t>參與面授教學：</a:t>
            </a:r>
            <a:r>
              <a:rPr lang="zh-TW" altLang="zh-TW" sz="3200" u="sng" dirty="0">
                <a:solidFill>
                  <a:srgbClr val="C00000"/>
                </a:solidFill>
                <a:latin typeface="+mj-ea"/>
                <a:ea typeface="+mj-ea"/>
              </a:rPr>
              <a:t>課前預習和課後復習相當</a:t>
            </a:r>
            <a:r>
              <a:rPr lang="zh-TW" altLang="en-US" sz="3200" u="sng" dirty="0">
                <a:solidFill>
                  <a:srgbClr val="C00000"/>
                </a:solidFill>
                <a:latin typeface="+mj-ea"/>
                <a:ea typeface="+mj-ea"/>
              </a:rPr>
              <a:t> </a:t>
            </a:r>
            <a:endParaRPr lang="en-US" altLang="zh-TW" sz="3200" u="sng" dirty="0">
              <a:solidFill>
                <a:srgbClr val="C00000"/>
              </a:solidFill>
              <a:latin typeface="+mj-ea"/>
              <a:ea typeface="+mj-ea"/>
            </a:endParaRPr>
          </a:p>
          <a:p>
            <a:pPr marL="0" indent="0"/>
            <a:r>
              <a:rPr lang="zh-TW" altLang="en-US" sz="3200" dirty="0">
                <a:solidFill>
                  <a:srgbClr val="C00000"/>
                </a:solidFill>
                <a:latin typeface="+mj-ea"/>
                <a:ea typeface="+mj-ea"/>
              </a:rPr>
              <a:t>        </a:t>
            </a:r>
            <a:r>
              <a:rPr lang="zh-TW" altLang="zh-TW" sz="3200" u="sng" dirty="0">
                <a:solidFill>
                  <a:srgbClr val="C00000"/>
                </a:solidFill>
                <a:latin typeface="+mj-ea"/>
                <a:ea typeface="+mj-ea"/>
              </a:rPr>
              <a:t>重要</a:t>
            </a:r>
            <a:r>
              <a:rPr lang="zh-TW" altLang="zh-TW" sz="3200" dirty="0">
                <a:latin typeface="+mj-ea"/>
                <a:ea typeface="+mj-ea"/>
              </a:rPr>
              <a:t>，因此在面授前必須有充分的課前準</a:t>
            </a:r>
            <a:endParaRPr lang="en-US" altLang="zh-TW" sz="3200" dirty="0">
              <a:latin typeface="+mj-ea"/>
              <a:ea typeface="+mj-ea"/>
            </a:endParaRPr>
          </a:p>
          <a:p>
            <a:pPr marL="0" indent="0"/>
            <a:r>
              <a:rPr lang="zh-TW" altLang="en-US" sz="3200" dirty="0">
                <a:latin typeface="+mj-ea"/>
                <a:ea typeface="+mj-ea"/>
              </a:rPr>
              <a:t>        </a:t>
            </a:r>
            <a:r>
              <a:rPr lang="zh-TW" altLang="zh-TW" sz="3200" dirty="0">
                <a:latin typeface="+mj-ea"/>
                <a:ea typeface="+mj-ea"/>
              </a:rPr>
              <a:t>備，面授時請益面授教師。</a:t>
            </a:r>
            <a:endParaRPr lang="en-US" altLang="zh-TW" sz="3200" dirty="0">
              <a:latin typeface="+mj-ea"/>
              <a:ea typeface="+mj-ea"/>
            </a:endParaRPr>
          </a:p>
          <a:p>
            <a:pPr marL="0" indent="0"/>
            <a:r>
              <a:rPr lang="zh-TW" altLang="en-US" sz="3200" dirty="0">
                <a:latin typeface="+mj-ea"/>
                <a:ea typeface="+mj-ea"/>
              </a:rPr>
              <a:t>二、</a:t>
            </a:r>
            <a:r>
              <a:rPr lang="zh-TW" altLang="zh-TW" sz="3200" dirty="0">
                <a:latin typeface="+mj-ea"/>
                <a:ea typeface="+mj-ea"/>
              </a:rPr>
              <a:t>面授教學只在於解答同學因收看電視、網</a:t>
            </a:r>
            <a:endParaRPr lang="en-US" altLang="zh-TW" sz="3200" dirty="0">
              <a:latin typeface="+mj-ea"/>
              <a:ea typeface="+mj-ea"/>
            </a:endParaRPr>
          </a:p>
          <a:p>
            <a:pPr marL="0" indent="0"/>
            <a:r>
              <a:rPr lang="zh-TW" altLang="en-US" sz="3200" dirty="0">
                <a:latin typeface="+mj-ea"/>
                <a:ea typeface="+mj-ea"/>
              </a:rPr>
              <a:t>        </a:t>
            </a:r>
            <a:r>
              <a:rPr lang="zh-TW" altLang="zh-TW" sz="3200" dirty="0">
                <a:latin typeface="+mj-ea"/>
                <a:ea typeface="+mj-ea"/>
              </a:rPr>
              <a:t>路、收聽廣播教學後所發生之疑難，並非</a:t>
            </a:r>
            <a:endParaRPr lang="en-US" altLang="zh-TW" sz="3200" dirty="0">
              <a:latin typeface="+mj-ea"/>
              <a:ea typeface="+mj-ea"/>
            </a:endParaRPr>
          </a:p>
          <a:p>
            <a:pPr marL="0" indent="0"/>
            <a:r>
              <a:rPr lang="zh-TW" altLang="en-US" sz="3200" dirty="0">
                <a:latin typeface="+mj-ea"/>
                <a:ea typeface="+mj-ea"/>
              </a:rPr>
              <a:t>        </a:t>
            </a:r>
            <a:r>
              <a:rPr lang="zh-TW" altLang="zh-TW" sz="3200" dirty="0">
                <a:latin typeface="+mj-ea"/>
                <a:ea typeface="+mj-ea"/>
              </a:rPr>
              <a:t>將所有課程內容重新教導一遍</a:t>
            </a:r>
            <a:r>
              <a:rPr lang="zh-TW" altLang="en-US" sz="3200" dirty="0">
                <a:latin typeface="+mj-ea"/>
                <a:ea typeface="+mj-ea"/>
              </a:rPr>
              <a:t>；</a:t>
            </a:r>
            <a:r>
              <a:rPr lang="zh-TW" altLang="zh-TW" sz="3200" dirty="0">
                <a:latin typeface="+mj-ea"/>
                <a:ea typeface="+mj-ea"/>
              </a:rPr>
              <a:t>面授時應</a:t>
            </a:r>
            <a:endParaRPr lang="en-US" altLang="zh-TW" sz="3200" dirty="0">
              <a:latin typeface="+mj-ea"/>
              <a:ea typeface="+mj-ea"/>
            </a:endParaRPr>
          </a:p>
          <a:p>
            <a:pPr marL="0" indent="0"/>
            <a:r>
              <a:rPr lang="zh-TW" altLang="en-US" sz="3200" dirty="0">
                <a:latin typeface="+mj-ea"/>
                <a:ea typeface="+mj-ea"/>
              </a:rPr>
              <a:t>        </a:t>
            </a:r>
            <a:r>
              <a:rPr lang="zh-TW" altLang="zh-TW" sz="3200" dirty="0">
                <a:solidFill>
                  <a:srgbClr val="C00000"/>
                </a:solidFill>
                <a:latin typeface="+mj-ea"/>
                <a:ea typeface="+mj-ea"/>
              </a:rPr>
              <a:t>儘量不請假、不曠課並多作課前預習。</a:t>
            </a:r>
          </a:p>
          <a:p>
            <a:pPr marL="457200" indent="-457200">
              <a:buFont typeface="Arial" panose="020B0604020202020204" pitchFamily="34" charset="0"/>
              <a:buChar char="•"/>
            </a:pPr>
            <a:endParaRPr lang="en-US" altLang="zh-TW" sz="3200" dirty="0">
              <a:latin typeface="+mj-ea"/>
              <a:ea typeface="+mj-ea"/>
            </a:endParaRPr>
          </a:p>
          <a:p>
            <a:endParaRPr lang="zh-TW" altLang="en-US" sz="3200" dirty="0"/>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6</a:t>
            </a:fld>
            <a:endParaRPr lang="zh-TW" altLang="en-US"/>
          </a:p>
        </p:txBody>
      </p:sp>
    </p:spTree>
    <p:extLst>
      <p:ext uri="{BB962C8B-B14F-4D97-AF65-F5344CB8AC3E}">
        <p14:creationId xmlns:p14="http://schemas.microsoft.com/office/powerpoint/2010/main" val="141126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16632"/>
            <a:ext cx="8568952" cy="797768"/>
          </a:xfrm>
          <a:solidFill>
            <a:schemeClr val="accent1"/>
          </a:solidFill>
        </p:spPr>
        <p:txBody>
          <a:bodyPr/>
          <a:lstStyle/>
          <a:p>
            <a:pPr algn="ctr"/>
            <a:r>
              <a:rPr lang="zh-TW" altLang="en-US" sz="4400" b="1" dirty="0"/>
              <a:t>肆</a:t>
            </a:r>
            <a:r>
              <a:rPr lang="zh-TW" altLang="zh-TW" sz="4400" b="1" dirty="0"/>
              <a:t>、書寫作業及繳交日期</a:t>
            </a:r>
            <a:endParaRPr lang="zh-TW" altLang="en-US" sz="4400" dirty="0"/>
          </a:p>
        </p:txBody>
      </p:sp>
      <p:sp>
        <p:nvSpPr>
          <p:cNvPr id="3" name="內容版面配置區 2"/>
          <p:cNvSpPr>
            <a:spLocks noGrp="1"/>
          </p:cNvSpPr>
          <p:nvPr>
            <p:ph idx="1"/>
          </p:nvPr>
        </p:nvSpPr>
        <p:spPr>
          <a:xfrm>
            <a:off x="402088" y="1124744"/>
            <a:ext cx="8346376" cy="3888432"/>
          </a:xfrm>
        </p:spPr>
        <p:txBody>
          <a:bodyPr>
            <a:normAutofit fontScale="25000" lnSpcReduction="20000"/>
          </a:bodyPr>
          <a:lstStyle/>
          <a:p>
            <a:r>
              <a:rPr lang="zh-TW" altLang="zh-TW" sz="12800" u="sng" dirty="0">
                <a:solidFill>
                  <a:srgbClr val="C00000"/>
                </a:solidFill>
                <a:latin typeface="+mj-ea"/>
                <a:ea typeface="+mj-ea"/>
              </a:rPr>
              <a:t>各科目作業題目均刊登於每期空教函授週刊</a:t>
            </a:r>
            <a:endParaRPr lang="en-US" altLang="zh-TW" sz="12800" dirty="0">
              <a:solidFill>
                <a:srgbClr val="C00000"/>
              </a:solidFill>
              <a:latin typeface="+mj-ea"/>
              <a:ea typeface="+mj-ea"/>
            </a:endParaRPr>
          </a:p>
          <a:p>
            <a:r>
              <a:rPr lang="zh-TW" altLang="zh-TW" sz="12000" dirty="0">
                <a:latin typeface="+mj-ea"/>
                <a:ea typeface="+mj-ea"/>
              </a:rPr>
              <a:t>作業繳交方式：</a:t>
            </a:r>
          </a:p>
          <a:p>
            <a:r>
              <a:rPr lang="zh-TW" altLang="en-US" sz="12000" dirty="0">
                <a:latin typeface="+mj-ea"/>
                <a:ea typeface="+mj-ea"/>
              </a:rPr>
              <a:t>一、</a:t>
            </a:r>
            <a:r>
              <a:rPr lang="zh-TW" altLang="zh-TW" sz="12000" dirty="0">
                <a:latin typeface="+mj-ea"/>
                <a:ea typeface="+mj-ea"/>
              </a:rPr>
              <a:t>各科作業繳交日期，由任課教師於面授時告</a:t>
            </a:r>
            <a:endParaRPr lang="en-US" altLang="zh-TW" sz="12000" dirty="0">
              <a:latin typeface="+mj-ea"/>
              <a:ea typeface="+mj-ea"/>
            </a:endParaRPr>
          </a:p>
          <a:p>
            <a:r>
              <a:rPr lang="zh-TW" altLang="en-US" sz="12000" dirty="0">
                <a:latin typeface="+mj-ea"/>
                <a:ea typeface="+mj-ea"/>
              </a:rPr>
              <a:t>        </a:t>
            </a:r>
            <a:r>
              <a:rPr lang="zh-TW" altLang="zh-TW" sz="12000" dirty="0">
                <a:latin typeface="+mj-ea"/>
                <a:ea typeface="+mj-ea"/>
              </a:rPr>
              <a:t>知同學。</a:t>
            </a:r>
            <a:endParaRPr lang="en-US" altLang="zh-TW" sz="12000" dirty="0">
              <a:latin typeface="+mj-ea"/>
              <a:ea typeface="+mj-ea"/>
            </a:endParaRPr>
          </a:p>
          <a:p>
            <a:r>
              <a:rPr lang="zh-TW" altLang="en-US" sz="12000" dirty="0">
                <a:latin typeface="+mj-ea"/>
                <a:ea typeface="+mj-ea"/>
              </a:rPr>
              <a:t>二、作業由</a:t>
            </a:r>
            <a:r>
              <a:rPr lang="zh-TW" altLang="zh-TW" sz="12000" dirty="0">
                <a:latin typeface="+mj-ea"/>
                <a:ea typeface="+mj-ea"/>
              </a:rPr>
              <a:t>各班</a:t>
            </a:r>
            <a:r>
              <a:rPr lang="zh-TW" altLang="zh-TW" sz="12000" u="sng" dirty="0">
                <a:solidFill>
                  <a:srgbClr val="C00000"/>
                </a:solidFill>
                <a:latin typeface="+mj-ea"/>
                <a:ea typeface="+mj-ea"/>
              </a:rPr>
              <a:t>學藝股長負責收繳</a:t>
            </a:r>
            <a:r>
              <a:rPr lang="zh-TW" altLang="zh-TW" sz="12000" dirty="0">
                <a:latin typeface="+mj-ea"/>
                <a:ea typeface="+mj-ea"/>
              </a:rPr>
              <a:t>（包括補交作</a:t>
            </a:r>
            <a:endParaRPr lang="en-US" altLang="zh-TW" sz="12000" dirty="0">
              <a:latin typeface="+mj-ea"/>
              <a:ea typeface="+mj-ea"/>
            </a:endParaRPr>
          </a:p>
          <a:p>
            <a:r>
              <a:rPr lang="zh-TW" altLang="en-US" sz="12000" dirty="0">
                <a:latin typeface="+mj-ea"/>
                <a:ea typeface="+mj-ea"/>
              </a:rPr>
              <a:t>        </a:t>
            </a:r>
            <a:r>
              <a:rPr lang="zh-TW" altLang="zh-TW" sz="12000" dirty="0">
                <a:latin typeface="+mj-ea"/>
                <a:ea typeface="+mj-ea"/>
              </a:rPr>
              <a:t>業），學藝股長缺席由副班代負責，作業收</a:t>
            </a:r>
            <a:endParaRPr lang="en-US" altLang="zh-TW" sz="12000" dirty="0">
              <a:latin typeface="+mj-ea"/>
              <a:ea typeface="+mj-ea"/>
            </a:endParaRPr>
          </a:p>
          <a:p>
            <a:r>
              <a:rPr lang="zh-TW" altLang="en-US" sz="12000" dirty="0">
                <a:latin typeface="+mj-ea"/>
                <a:ea typeface="+mj-ea"/>
              </a:rPr>
              <a:t>        </a:t>
            </a:r>
            <a:r>
              <a:rPr lang="zh-TW" altLang="zh-TW" sz="12000" dirty="0">
                <a:latin typeface="+mj-ea"/>
                <a:ea typeface="+mj-ea"/>
              </a:rPr>
              <a:t>齊後，連同作業批改統計表</a:t>
            </a:r>
            <a:r>
              <a:rPr lang="en-US" altLang="zh-TW" sz="12000" dirty="0">
                <a:latin typeface="+mj-ea"/>
                <a:ea typeface="+mj-ea"/>
              </a:rPr>
              <a:t>(</a:t>
            </a:r>
            <a:r>
              <a:rPr lang="zh-TW" altLang="zh-TW" sz="12000" dirty="0">
                <a:latin typeface="+mj-ea"/>
                <a:ea typeface="+mj-ea"/>
              </a:rPr>
              <a:t>缺繳者學號姓名</a:t>
            </a:r>
            <a:endParaRPr lang="en-US" altLang="zh-TW" sz="12000" dirty="0">
              <a:latin typeface="+mj-ea"/>
              <a:ea typeface="+mj-ea"/>
            </a:endParaRPr>
          </a:p>
          <a:p>
            <a:r>
              <a:rPr lang="zh-TW" altLang="en-US" sz="12000" dirty="0">
                <a:latin typeface="+mj-ea"/>
                <a:ea typeface="+mj-ea"/>
              </a:rPr>
              <a:t>        </a:t>
            </a:r>
            <a:r>
              <a:rPr lang="zh-TW" altLang="zh-TW" sz="12000" dirty="0">
                <a:latin typeface="+mj-ea"/>
                <a:ea typeface="+mj-ea"/>
              </a:rPr>
              <a:t>詳細填寫</a:t>
            </a:r>
            <a:r>
              <a:rPr lang="en-US" altLang="zh-TW" sz="12000" dirty="0">
                <a:latin typeface="+mj-ea"/>
                <a:ea typeface="+mj-ea"/>
              </a:rPr>
              <a:t>)</a:t>
            </a:r>
            <a:r>
              <a:rPr lang="zh-TW" altLang="zh-TW" sz="12000" dirty="0">
                <a:latin typeface="+mj-ea"/>
                <a:ea typeface="+mj-ea"/>
              </a:rPr>
              <a:t>一併送繳</a:t>
            </a:r>
            <a:r>
              <a:rPr lang="zh-TW" altLang="en-US" sz="12000" dirty="0">
                <a:latin typeface="+mj-ea"/>
                <a:ea typeface="+mj-ea"/>
              </a:rPr>
              <a:t>至作業櫃內</a:t>
            </a:r>
            <a:r>
              <a:rPr lang="zh-TW" altLang="zh-TW" sz="12000" dirty="0">
                <a:latin typeface="+mj-ea"/>
                <a:ea typeface="+mj-ea"/>
              </a:rPr>
              <a:t>。</a:t>
            </a:r>
          </a:p>
          <a:p>
            <a:endParaRPr lang="zh-TW" altLang="zh-TW" sz="3200" dirty="0"/>
          </a:p>
          <a:p>
            <a:endParaRPr lang="zh-TW" altLang="en-US" dirty="0"/>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7</a:t>
            </a:fld>
            <a:endParaRPr lang="zh-TW" altLang="en-US"/>
          </a:p>
        </p:txBody>
      </p:sp>
    </p:spTree>
    <p:extLst>
      <p:ext uri="{BB962C8B-B14F-4D97-AF65-F5344CB8AC3E}">
        <p14:creationId xmlns:p14="http://schemas.microsoft.com/office/powerpoint/2010/main" val="2055849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8</a:t>
            </a:fld>
            <a:endParaRPr lang="zh-TW" altLang="en-US"/>
          </a:p>
        </p:txBody>
      </p:sp>
      <p:sp>
        <p:nvSpPr>
          <p:cNvPr id="6" name="Rectangle 1"/>
          <p:cNvSpPr>
            <a:spLocks noGrp="1" noChangeArrowheads="1"/>
          </p:cNvSpPr>
          <p:nvPr>
            <p:ph idx="1"/>
          </p:nvPr>
        </p:nvSpPr>
        <p:spPr bwMode="auto">
          <a:xfrm>
            <a:off x="524867" y="1340768"/>
            <a:ext cx="813035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3000" i="0" u="none" strike="noStrike" cap="none" normalizeH="0" baseline="0" dirty="0">
                <a:ln>
                  <a:noFill/>
                </a:ln>
                <a:solidFill>
                  <a:schemeClr val="tx1"/>
                </a:solidFill>
                <a:effectLst/>
                <a:latin typeface="+mj-ea"/>
                <a:ea typeface="+mj-ea"/>
                <a:cs typeface="Times New Roman" panose="02020603050405020304" pitchFamily="18" charset="0"/>
              </a:rPr>
              <a:t>三、面授日面授老師有課之作業可直接繳交任</a:t>
            </a:r>
            <a:endParaRPr kumimoji="0" lang="en-US" altLang="zh-TW" sz="3000" i="0" u="none" strike="noStrike" cap="none" normalizeH="0" baseline="0" dirty="0">
              <a:ln>
                <a:noFill/>
              </a:ln>
              <a:solidFill>
                <a:schemeClr val="tx1"/>
              </a:solidFill>
              <a:effectLst/>
              <a:latin typeface="+mj-ea"/>
              <a:ea typeface="+mj-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3000" i="0" u="none" strike="noStrike" cap="none" normalizeH="0" baseline="0" dirty="0">
                <a:ln>
                  <a:noFill/>
                </a:ln>
                <a:solidFill>
                  <a:schemeClr val="tx1"/>
                </a:solidFill>
                <a:effectLst/>
                <a:latin typeface="+mj-ea"/>
                <a:ea typeface="+mj-ea"/>
                <a:cs typeface="Times New Roman" panose="02020603050405020304" pitchFamily="18" charset="0"/>
              </a:rPr>
              <a:t>課教師，</a:t>
            </a:r>
            <a:r>
              <a:rPr kumimoji="0" lang="zh-TW" altLang="en-US" sz="3000" i="0" u="sng" strike="noStrike" cap="none" normalizeH="0" baseline="0" dirty="0">
                <a:ln>
                  <a:noFill/>
                </a:ln>
                <a:solidFill>
                  <a:srgbClr val="C00000"/>
                </a:solidFill>
                <a:effectLst/>
                <a:latin typeface="+mj-ea"/>
                <a:ea typeface="+mj-ea"/>
                <a:cs typeface="Times New Roman" panose="02020603050405020304" pitchFamily="18" charset="0"/>
              </a:rPr>
              <a:t>無課者依任課教師指定方式送繳或送至中正大樓二樓</a:t>
            </a:r>
            <a:r>
              <a:rPr kumimoji="0" lang="en-US" altLang="zh-TW" sz="3000" i="0" u="sng" strike="noStrike" cap="none" normalizeH="0" baseline="0" dirty="0">
                <a:ln>
                  <a:noFill/>
                </a:ln>
                <a:solidFill>
                  <a:srgbClr val="C00000"/>
                </a:solidFill>
                <a:effectLst/>
                <a:latin typeface="+mj-ea"/>
                <a:ea typeface="+mj-ea"/>
                <a:cs typeface="Times New Roman" panose="02020603050405020304" pitchFamily="18" charset="0"/>
              </a:rPr>
              <a:t>3214</a:t>
            </a:r>
            <a:r>
              <a:rPr kumimoji="0" lang="zh-TW" altLang="en-US" sz="3000" i="0" u="sng" strike="noStrike" cap="none" normalizeH="0" baseline="0" dirty="0">
                <a:ln>
                  <a:noFill/>
                </a:ln>
                <a:solidFill>
                  <a:srgbClr val="C00000"/>
                </a:solidFill>
                <a:effectLst/>
                <a:latin typeface="+mj-ea"/>
                <a:ea typeface="+mj-ea"/>
                <a:cs typeface="Times New Roman" panose="02020603050405020304" pitchFamily="18" charset="0"/>
              </a:rPr>
              <a:t>課務組外教師作業櫃內。</a:t>
            </a:r>
            <a:endParaRPr kumimoji="0" lang="zh-TW" altLang="en-US" sz="3000" i="0" u="sng" strike="noStrike" cap="none" normalizeH="0" baseline="0" dirty="0">
              <a:ln>
                <a:noFill/>
              </a:ln>
              <a:solidFill>
                <a:srgbClr val="C00000"/>
              </a:solidFill>
              <a:effectLst/>
              <a:latin typeface="+mj-ea"/>
              <a:ea typeface="+mj-ea"/>
            </a:endParaRPr>
          </a:p>
        </p:txBody>
      </p:sp>
    </p:spTree>
    <p:extLst>
      <p:ext uri="{BB962C8B-B14F-4D97-AF65-F5344CB8AC3E}">
        <p14:creationId xmlns:p14="http://schemas.microsoft.com/office/powerpoint/2010/main" val="1710948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3528" y="72564"/>
            <a:ext cx="8580430" cy="936104"/>
          </a:xfrm>
          <a:solidFill>
            <a:schemeClr val="accent1"/>
          </a:solidFill>
        </p:spPr>
        <p:txBody>
          <a:bodyPr/>
          <a:lstStyle/>
          <a:p>
            <a:pPr algn="ctr"/>
            <a:r>
              <a:rPr lang="zh-TW" altLang="en-US" sz="4400" b="1" dirty="0">
                <a:latin typeface="+mj-ea"/>
              </a:rPr>
              <a:t>伍</a:t>
            </a:r>
            <a:r>
              <a:rPr lang="zh-TW" altLang="zh-TW" sz="4400" b="1" dirty="0">
                <a:latin typeface="+mj-ea"/>
              </a:rPr>
              <a:t>、期中</a:t>
            </a:r>
            <a:r>
              <a:rPr lang="zh-TW" altLang="en-US" sz="4400" b="1" dirty="0">
                <a:latin typeface="+mj-ea"/>
              </a:rPr>
              <a:t>、</a:t>
            </a:r>
            <a:r>
              <a:rPr lang="zh-TW" altLang="zh-TW" sz="4400" b="1" dirty="0">
                <a:latin typeface="+mj-ea"/>
              </a:rPr>
              <a:t>末考試</a:t>
            </a:r>
            <a:r>
              <a:rPr lang="zh-TW" altLang="en-US" sz="4400" b="1" dirty="0">
                <a:latin typeface="+mj-ea"/>
              </a:rPr>
              <a:t>注意事項</a:t>
            </a:r>
            <a:endParaRPr lang="zh-TW" altLang="en-US" sz="4400" dirty="0">
              <a:latin typeface="+mj-ea"/>
            </a:endParaRPr>
          </a:p>
        </p:txBody>
      </p:sp>
      <p:sp>
        <p:nvSpPr>
          <p:cNvPr id="3" name="內容版面配置區 2"/>
          <p:cNvSpPr>
            <a:spLocks noGrp="1"/>
          </p:cNvSpPr>
          <p:nvPr>
            <p:ph idx="1"/>
          </p:nvPr>
        </p:nvSpPr>
        <p:spPr>
          <a:xfrm>
            <a:off x="402088" y="1196752"/>
            <a:ext cx="8501870" cy="3816424"/>
          </a:xfrm>
        </p:spPr>
        <p:txBody>
          <a:bodyPr>
            <a:normAutofit fontScale="92500" lnSpcReduction="10000"/>
          </a:bodyPr>
          <a:lstStyle/>
          <a:p>
            <a:pPr marL="0" indent="0"/>
            <a:r>
              <a:rPr lang="zh-TW" altLang="en-US" sz="3200" u="sng" dirty="0">
                <a:solidFill>
                  <a:srgbClr val="FF0000"/>
                </a:solidFill>
                <a:latin typeface="+mj-ea"/>
                <a:ea typeface="+mj-ea"/>
              </a:rPr>
              <a:t>期中</a:t>
            </a:r>
            <a:r>
              <a:rPr lang="en-US" altLang="zh-TW" sz="3200" u="sng" dirty="0">
                <a:solidFill>
                  <a:srgbClr val="FF0000"/>
                </a:solidFill>
                <a:latin typeface="+mj-ea"/>
                <a:ea typeface="+mj-ea"/>
              </a:rPr>
              <a:t>(</a:t>
            </a:r>
            <a:r>
              <a:rPr lang="zh-TW" altLang="en-US" sz="3200" u="sng" dirty="0">
                <a:solidFill>
                  <a:srgbClr val="FF0000"/>
                </a:solidFill>
                <a:latin typeface="+mj-ea"/>
                <a:ea typeface="+mj-ea"/>
              </a:rPr>
              <a:t>末</a:t>
            </a:r>
            <a:r>
              <a:rPr lang="en-US" altLang="zh-TW" sz="3200" u="sng" dirty="0">
                <a:solidFill>
                  <a:srgbClr val="FF0000"/>
                </a:solidFill>
                <a:latin typeface="+mj-ea"/>
                <a:ea typeface="+mj-ea"/>
              </a:rPr>
              <a:t>)</a:t>
            </a:r>
            <a:r>
              <a:rPr lang="zh-TW" altLang="en-US" sz="3200" u="sng" dirty="0">
                <a:solidFill>
                  <a:srgbClr val="FF0000"/>
                </a:solidFill>
                <a:latin typeface="+mj-ea"/>
                <a:ea typeface="+mj-ea"/>
              </a:rPr>
              <a:t>考試，日期請參看當學期年度行事曆</a:t>
            </a:r>
            <a:endParaRPr lang="en-US" altLang="zh-TW" sz="3200" u="sng" dirty="0">
              <a:solidFill>
                <a:srgbClr val="FF0000"/>
              </a:solidFill>
              <a:latin typeface="+mj-ea"/>
              <a:ea typeface="+mj-ea"/>
            </a:endParaRPr>
          </a:p>
          <a:p>
            <a:pPr marL="514350" indent="-514350">
              <a:buFont typeface="+mj-ea"/>
              <a:buAutoNum type="ea1ChtPeriod"/>
            </a:pPr>
            <a:r>
              <a:rPr lang="zh-TW" altLang="en-US" sz="3200" dirty="0">
                <a:latin typeface="+mj-ea"/>
                <a:ea typeface="+mj-ea"/>
              </a:rPr>
              <a:t>「共同科目」以及「通識科目」的評量方式由該科任課教師自行決定，評量方式與評量日期須於第一次授課時由該科任課教師告知全體修課學生。</a:t>
            </a:r>
            <a:endParaRPr lang="en-US" altLang="zh-TW" sz="3200" dirty="0">
              <a:latin typeface="+mj-ea"/>
              <a:ea typeface="+mj-ea"/>
            </a:endParaRPr>
          </a:p>
          <a:p>
            <a:pPr marL="514350" indent="-514350">
              <a:buFont typeface="+mj-ea"/>
              <a:buAutoNum type="ea1ChtPeriod"/>
            </a:pPr>
            <a:r>
              <a:rPr lang="zh-TW" altLang="en-US" sz="3200" dirty="0">
                <a:latin typeface="+mj-ea"/>
                <a:ea typeface="+mj-ea"/>
              </a:rPr>
              <a:t>「專業必修」以及「專業選修」的評量方式採用筆試測驗，筆試測驗統一由本校課務組統籌辦理。</a:t>
            </a:r>
          </a:p>
        </p:txBody>
      </p:sp>
      <p:sp>
        <p:nvSpPr>
          <p:cNvPr id="4" name="日期版面配置區 3"/>
          <p:cNvSpPr>
            <a:spLocks noGrp="1"/>
          </p:cNvSpPr>
          <p:nvPr>
            <p:ph type="dt" sz="half" idx="10"/>
          </p:nvPr>
        </p:nvSpPr>
        <p:spPr/>
        <p:txBody>
          <a:bodyPr/>
          <a:lstStyle/>
          <a:p>
            <a:fld id="{C2F25E62-C6CE-4D96-8A65-E8D9B94BC2E8}" type="datetime1">
              <a:rPr lang="zh-TW" altLang="en-US" smtClean="0"/>
              <a:pPr/>
              <a:t>2025/9/12</a:t>
            </a:fld>
            <a:endParaRPr lang="zh-TW" altLang="en-US"/>
          </a:p>
        </p:txBody>
      </p:sp>
      <p:sp>
        <p:nvSpPr>
          <p:cNvPr id="5" name="投影片編號版面配置區 4"/>
          <p:cNvSpPr>
            <a:spLocks noGrp="1"/>
          </p:cNvSpPr>
          <p:nvPr>
            <p:ph type="sldNum" sz="quarter" idx="12"/>
          </p:nvPr>
        </p:nvSpPr>
        <p:spPr/>
        <p:txBody>
          <a:bodyPr/>
          <a:lstStyle/>
          <a:p>
            <a:fld id="{58669017-C44A-4B36-93D2-FE98CB033BA0}" type="slidenum">
              <a:rPr lang="zh-TW" altLang="en-US" smtClean="0"/>
              <a:pPr/>
              <a:t>9</a:t>
            </a:fld>
            <a:endParaRPr lang="zh-TW" altLang="en-US"/>
          </a:p>
        </p:txBody>
      </p:sp>
    </p:spTree>
    <p:extLst>
      <p:ext uri="{BB962C8B-B14F-4D97-AF65-F5344CB8AC3E}">
        <p14:creationId xmlns:p14="http://schemas.microsoft.com/office/powerpoint/2010/main" val="209671199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角度">
  <a:themeElements>
    <a:clrScheme name="自訂 1">
      <a:dk1>
        <a:sysClr val="windowText" lastClr="000000"/>
      </a:dk1>
      <a:lt1>
        <a:sysClr val="window" lastClr="FFFFFF"/>
      </a:lt1>
      <a:dk2>
        <a:srgbClr val="4E5B6F"/>
      </a:dk2>
      <a:lt2>
        <a:srgbClr val="D6ECFF"/>
      </a:lt2>
      <a:accent1>
        <a:srgbClr val="7FD13B"/>
      </a:accent1>
      <a:accent2>
        <a:srgbClr val="E74545"/>
      </a:accent2>
      <a:accent3>
        <a:srgbClr val="FEB80A"/>
      </a:accent3>
      <a:accent4>
        <a:srgbClr val="00ADDC"/>
      </a:accent4>
      <a:accent5>
        <a:srgbClr val="738AC8"/>
      </a:accent5>
      <a:accent6>
        <a:srgbClr val="1AB39F"/>
      </a:accent6>
      <a:hlink>
        <a:srgbClr val="EB8803"/>
      </a:hlink>
      <a:folHlink>
        <a:srgbClr val="5F7791"/>
      </a:folHlink>
    </a:clrScheme>
    <a:fontScheme name="角度">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角度">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25857</TotalTime>
  <Words>811</Words>
  <Application>Microsoft Office PowerPoint</Application>
  <PresentationFormat>如螢幕大小 (4:3)</PresentationFormat>
  <Paragraphs>104</Paragraphs>
  <Slides>14</Slides>
  <Notes>1</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14</vt:i4>
      </vt:variant>
    </vt:vector>
  </HeadingPairs>
  <TitlesOfParts>
    <vt:vector size="21" baseType="lpstr">
      <vt:lpstr>微軟正黑體</vt:lpstr>
      <vt:lpstr>Arial</vt:lpstr>
      <vt:lpstr>Calibri</vt:lpstr>
      <vt:lpstr>Franklin Gothic Book</vt:lpstr>
      <vt:lpstr>Franklin Gothic Medium</vt:lpstr>
      <vt:lpstr>Wingdings</vt:lpstr>
      <vt:lpstr>角度</vt:lpstr>
      <vt:lpstr>114學年度新生訓練    課務組報告事項</vt:lpstr>
      <vt:lpstr>目    錄 </vt:lpstr>
      <vt:lpstr>壹、就讀空中進修學院應有的學習方法</vt:lpstr>
      <vt:lpstr>PowerPoint 簡報</vt:lpstr>
      <vt:lpstr>貳、如何收看教學節目</vt:lpstr>
      <vt:lpstr>叁、面授教學</vt:lpstr>
      <vt:lpstr>肆、書寫作業及繳交日期</vt:lpstr>
      <vt:lpstr>PowerPoint 簡報</vt:lpstr>
      <vt:lpstr>伍、期中、末考試注意事項</vt:lpstr>
      <vt:lpstr>伍、期中、末考試注意事項</vt:lpstr>
      <vt:lpstr>PowerPoint 簡報</vt:lpstr>
      <vt:lpstr>PowerPoint 簡報</vt:lpstr>
      <vt:lpstr>陸、選課</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魔衣櫥</dc:title>
  <dc:creator>john</dc:creator>
  <cp:lastModifiedBy>鈺文 蘇</cp:lastModifiedBy>
  <cp:revision>189</cp:revision>
  <cp:lastPrinted>2024-09-10T02:11:56Z</cp:lastPrinted>
  <dcterms:created xsi:type="dcterms:W3CDTF">2013-11-28T06:27:02Z</dcterms:created>
  <dcterms:modified xsi:type="dcterms:W3CDTF">2025-09-12T07:20:27Z</dcterms:modified>
</cp:coreProperties>
</file>