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3" r:id="rId4"/>
    <p:sldId id="259" r:id="rId5"/>
    <p:sldId id="262" r:id="rId6"/>
    <p:sldId id="261" r:id="rId7"/>
    <p:sldId id="272" r:id="rId8"/>
    <p:sldId id="260" r:id="rId9"/>
    <p:sldId id="264" r:id="rId10"/>
    <p:sldId id="265" r:id="rId11"/>
    <p:sldId id="266" r:id="rId12"/>
    <p:sldId id="282" r:id="rId13"/>
    <p:sldId id="283" r:id="rId14"/>
    <p:sldId id="284" r:id="rId15"/>
    <p:sldId id="285" r:id="rId16"/>
    <p:sldId id="267" r:id="rId17"/>
    <p:sldId id="268" r:id="rId18"/>
    <p:sldId id="281" r:id="rId19"/>
    <p:sldId id="280" r:id="rId20"/>
    <p:sldId id="274" r:id="rId21"/>
  </p:sldIdLst>
  <p:sldSz cx="12192000" cy="6858000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CC"/>
    <a:srgbClr val="FFFFCC"/>
    <a:srgbClr val="00FFFF"/>
    <a:srgbClr val="E6E6E6"/>
    <a:srgbClr val="FF00FF"/>
    <a:srgbClr val="00FF00"/>
    <a:srgbClr val="CCFF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AC5E50-E22B-4178-87CB-1AF102434B5C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0DB619-0778-4BA3-95C4-AEADFD6201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89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C3A-6CBC-478A-877A-1ABF6BE481FF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9E2-B269-450E-898F-DC5E274C5B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2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D6C0-59A1-4874-87ED-2A55A333A424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4734-F834-40EC-B73C-DEAE98177E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3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F403-6044-451D-82E5-E318610CDB39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7C84-57BF-4FBD-9500-8B0915291F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CBAC-00B5-4E28-B1F8-6DDE7ABB672F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5835-B8FD-4A6E-8894-0F42EAABC5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15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56FA-72CA-42D8-80A1-0D98B2382D31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A2A4-79C2-476D-B61C-F00149599E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10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5079-0710-4006-AD0B-45DD2A85110A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D523-FCC9-48B8-9B12-9397979998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32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3ACF-B514-4235-8312-75B26F137DE0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6B97-90EF-4466-9853-A2F6E7E967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92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96D0-1154-4852-913C-9E0D21239B19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42A9-4287-42A6-99E1-DF2B77C8FF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9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EDD9-C414-446E-8B19-3E1E9580E5DA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370-2787-4DF3-8CD0-40CE667606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A255-365C-4929-8EFC-EC044FE1A6DC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A1EA-D0C5-4603-B494-587AB4578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8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ADA0-E2DD-43E4-8F3F-6369D81EBA77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E29A-4A6E-4370-B33C-E1437B828F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0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1A01C6-C158-4E14-B65D-E127CD7D4FF4}" type="datetimeFigureOut">
              <a:rPr lang="zh-TW" altLang="en-US"/>
              <a:pPr>
                <a:defRPr/>
              </a:pPr>
              <a:t>2025/8/27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32489E-EC6A-400C-9F05-A1ADDF3556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ir.nutc.edu.tw/var/file/88/1088/img/3166/737763455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r.nutc.edu.tw/var/file/88/1088/img/1086/249586656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ir.nutc.edu.tw/var/file/88/1088/img/30798895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r.nutc.edu.tw/files/14-1015-15724,r656-1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eonwhite.com/images/ppt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"/>
          <a:stretch>
            <a:fillRect/>
          </a:stretch>
        </p:blipFill>
        <p:spPr bwMode="auto">
          <a:xfrm>
            <a:off x="0" y="-91822"/>
            <a:ext cx="12192000" cy="69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0070" y="627857"/>
            <a:ext cx="9891860" cy="1082675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學年度空中學院</a:t>
            </a:r>
            <a:r>
              <a:rPr lang="zh-TW" altLang="en-US" sz="7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新生訓練</a:t>
            </a:r>
          </a:p>
        </p:txBody>
      </p:sp>
      <p:sp>
        <p:nvSpPr>
          <p:cNvPr id="3076" name="副標題 2"/>
          <p:cNvSpPr>
            <a:spLocks noGrp="1"/>
          </p:cNvSpPr>
          <p:nvPr>
            <p:ph type="subTitle" idx="1"/>
          </p:nvPr>
        </p:nvSpPr>
        <p:spPr>
          <a:xfrm>
            <a:off x="1820863" y="3365234"/>
            <a:ext cx="8115617" cy="27299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空中進修學院 註冊組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陳冠志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9000" y="1813983"/>
            <a:ext cx="8208263" cy="1447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註冊組</a:t>
            </a: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業務說明</a:t>
            </a:r>
          </a:p>
        </p:txBody>
      </p:sp>
      <p:sp>
        <p:nvSpPr>
          <p:cNvPr id="3078" name="文字方塊 3"/>
          <p:cNvSpPr txBox="1">
            <a:spLocks noChangeArrowheads="1"/>
          </p:cNvSpPr>
          <p:nvPr/>
        </p:nvSpPr>
        <p:spPr bwMode="auto">
          <a:xfrm>
            <a:off x="9454896" y="5942013"/>
            <a:ext cx="2286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200" b="1" dirty="0"/>
              <a:t>2025.09.14</a:t>
            </a:r>
          </a:p>
        </p:txBody>
      </p:sp>
      <p:pic>
        <p:nvPicPr>
          <p:cNvPr id="307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92" y="1681955"/>
            <a:ext cx="34956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238500"/>
            <a:ext cx="7115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79533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5495925"/>
            <a:ext cx="4914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>
            <a:fillRect/>
          </a:stretch>
        </p:blipFill>
        <p:spPr bwMode="auto">
          <a:xfrm>
            <a:off x="8475663" y="0"/>
            <a:ext cx="371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7323138" y="1930400"/>
            <a:ext cx="1169987" cy="5715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475663" y="2022475"/>
            <a:ext cx="2787650" cy="938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75663" y="2960688"/>
            <a:ext cx="2787650" cy="936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475663" y="3889375"/>
            <a:ext cx="2787650" cy="938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7694613" y="3586163"/>
            <a:ext cx="798512" cy="222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7908925" y="4549775"/>
            <a:ext cx="595313" cy="946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物件 2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4" name="PhotoImpact" r:id="rId3" imgW="12207481" imgH="6846860" progId="PI3.Image">
                  <p:embed/>
                </p:oleObj>
              </mc:Choice>
              <mc:Fallback>
                <p:oleObj name="PhotoImpact" r:id="rId3" imgW="12207481" imgH="6846860" progId="PI3.Image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0"/>
            <a:ext cx="65674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67629" y="5229922"/>
            <a:ext cx="11340791" cy="63561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536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2036763"/>
            <a:ext cx="32781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H="1" flipV="1">
            <a:off x="5163015" y="1806673"/>
            <a:ext cx="4070195" cy="11707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雲朵形圖說文字 10"/>
          <p:cNvSpPr/>
          <p:nvPr/>
        </p:nvSpPr>
        <p:spPr>
          <a:xfrm rot="655919">
            <a:off x="8821738" y="88900"/>
            <a:ext cx="3427412" cy="1706563"/>
          </a:xfrm>
          <a:prstGeom prst="cloudCallout">
            <a:avLst>
              <a:gd name="adj1" fmla="val -21919"/>
              <a:gd name="adj2" fmla="val 8223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請大家要仔細核對修業進度</a:t>
            </a:r>
          </a:p>
        </p:txBody>
      </p:sp>
      <p:pic>
        <p:nvPicPr>
          <p:cNvPr id="15370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588"/>
            <a:ext cx="1168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67633"/>
            <a:ext cx="12192000" cy="26903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3220"/>
            <a:ext cx="12192000" cy="31211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8029" y="1106905"/>
            <a:ext cx="981777" cy="248331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61936" y="1116530"/>
            <a:ext cx="1520792" cy="248331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86400" y="1116532"/>
            <a:ext cx="1155031" cy="248331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0"/>
            <a:ext cx="12192001" cy="52322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修業進度已達到可以畢業的門檻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必修、選修、通識等項目，都必須達成。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-3210" y="3644413"/>
            <a:ext cx="12278338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修業進度未達畢業門檻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必修、選修、通識，都須達成。</a:t>
            </a:r>
            <a:r>
              <a:rPr lang="zh-TW" altLang="en-US" sz="2400" b="1" spc="-15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（修業進度＜畢業條件）</a:t>
            </a:r>
            <a:endParaRPr lang="zh-TW" altLang="en-US" sz="2800" b="1" spc="-15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6206836" y="4237725"/>
            <a:ext cx="4405746" cy="11655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144655" y="593312"/>
            <a:ext cx="711200" cy="201904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b="9374"/>
            <a:stretch/>
          </p:blipFill>
          <p:spPr>
            <a:xfrm>
              <a:off x="0" y="1"/>
              <a:ext cx="12192000" cy="4433454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30366"/>
            <a:stretch/>
          </p:blipFill>
          <p:spPr>
            <a:xfrm>
              <a:off x="0" y="4433455"/>
              <a:ext cx="12192000" cy="242454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05164" y="701964"/>
              <a:ext cx="11065163" cy="4710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直線圖說文字 3 4"/>
            <p:cNvSpPr/>
            <p:nvPr/>
          </p:nvSpPr>
          <p:spPr>
            <a:xfrm>
              <a:off x="4903470" y="923637"/>
              <a:ext cx="4332894" cy="766618"/>
            </a:xfrm>
            <a:prstGeom prst="borderCallout3">
              <a:avLst>
                <a:gd name="adj1" fmla="val 33817"/>
                <a:gd name="adj2" fmla="val 281"/>
                <a:gd name="adj3" fmla="val 26283"/>
                <a:gd name="adj4" fmla="val -16900"/>
                <a:gd name="adj5" fmla="val 31325"/>
                <a:gd name="adj6" fmla="val -36517"/>
                <a:gd name="adj7" fmla="val 9208"/>
                <a:gd name="adj8" fmla="val -74542"/>
              </a:avLst>
            </a:prstGeom>
            <a:solidFill>
              <a:schemeClr val="bg1"/>
            </a:solidFill>
            <a:ln w="5715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0000CC"/>
                  </a:solidFill>
                </a:rPr>
                <a:t>學年課</a:t>
              </a:r>
              <a:r>
                <a:rPr lang="zh-TW" altLang="en-US" dirty="0">
                  <a:solidFill>
                    <a:schemeClr val="tx1"/>
                  </a:solidFill>
                </a:rPr>
                <a:t>必須</a:t>
              </a:r>
              <a:r>
                <a:rPr lang="zh-TW" altLang="en-US" b="1" dirty="0">
                  <a:solidFill>
                    <a:srgbClr val="0000CC"/>
                  </a:solidFill>
                </a:rPr>
                <a:t>上學期</a:t>
              </a:r>
              <a:r>
                <a:rPr lang="zh-TW" altLang="en-US" dirty="0">
                  <a:solidFill>
                    <a:schemeClr val="tx1"/>
                  </a:solidFill>
                </a:rPr>
                <a:t>及</a:t>
              </a:r>
              <a:r>
                <a:rPr lang="zh-TW" altLang="en-US" b="1" dirty="0">
                  <a:solidFill>
                    <a:srgbClr val="0000CC"/>
                  </a:solidFill>
                </a:rPr>
                <a:t>下學期</a:t>
              </a:r>
              <a:r>
                <a:rPr lang="zh-TW" altLang="en-US" b="1" dirty="0">
                  <a:solidFill>
                    <a:schemeClr val="tx1"/>
                  </a:solidFill>
                </a:rPr>
                <a:t>都及格　　　</a:t>
              </a:r>
              <a:r>
                <a:rPr lang="zh-TW" altLang="en-US" dirty="0">
                  <a:solidFill>
                    <a:schemeClr val="tx1"/>
                  </a:solidFill>
                </a:rPr>
                <a:t>，學分才能累計到畢業學分數。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677236" y="3897745"/>
              <a:ext cx="720437" cy="535710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直線圖說文字 3 6"/>
            <p:cNvSpPr/>
            <p:nvPr/>
          </p:nvSpPr>
          <p:spPr>
            <a:xfrm>
              <a:off x="4257964" y="2078180"/>
              <a:ext cx="4775200" cy="1468583"/>
            </a:xfrm>
            <a:prstGeom prst="borderCallout3">
              <a:avLst>
                <a:gd name="adj1" fmla="val 56099"/>
                <a:gd name="adj2" fmla="val 99749"/>
                <a:gd name="adj3" fmla="val 91753"/>
                <a:gd name="adj4" fmla="val 117146"/>
                <a:gd name="adj5" fmla="val 155043"/>
                <a:gd name="adj6" fmla="val 125204"/>
                <a:gd name="adj7" fmla="val 149219"/>
                <a:gd name="adj8" fmla="val 134397"/>
              </a:avLst>
            </a:prstGeom>
            <a:solidFill>
              <a:schemeClr val="bg1"/>
            </a:solidFill>
            <a:ln w="5715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chemeClr val="tx1"/>
                  </a:solidFill>
                </a:rPr>
                <a:t>當</a:t>
              </a:r>
              <a:r>
                <a:rPr lang="zh-TW" altLang="en-US" b="1" dirty="0">
                  <a:solidFill>
                    <a:srgbClr val="FF0000"/>
                  </a:solidFill>
                </a:rPr>
                <a:t>必修科目不及格</a:t>
              </a:r>
              <a:r>
                <a:rPr lang="zh-TW" altLang="en-US" dirty="0">
                  <a:solidFill>
                    <a:schemeClr val="tx1"/>
                  </a:solidFill>
                </a:rPr>
                <a:t>時，修業進度會出現紅色的</a:t>
              </a:r>
              <a:r>
                <a:rPr lang="zh-TW" altLang="en-US" b="1" dirty="0">
                  <a:solidFill>
                    <a:srgbClr val="FF0000"/>
                  </a:solidFill>
                </a:rPr>
                <a:t>Ｆ　</a:t>
              </a:r>
              <a:r>
                <a:rPr lang="zh-TW" altLang="en-US" dirty="0">
                  <a:solidFill>
                    <a:schemeClr val="tx1"/>
                  </a:solidFill>
                </a:rPr>
                <a:t>，提醒您日後要補修到及格，才能累計到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zh-TW" altLang="en-US" dirty="0">
                  <a:solidFill>
                    <a:schemeClr val="tx1"/>
                  </a:solidFill>
                </a:rPr>
                <a:t>　　　畢業學分數。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b="1" dirty="0">
                  <a:solidFill>
                    <a:srgbClr val="0000CC"/>
                  </a:solidFill>
                </a:rPr>
                <a:t>(</a:t>
              </a:r>
              <a:r>
                <a:rPr lang="zh-TW" altLang="en-US" b="1" dirty="0">
                  <a:solidFill>
                    <a:srgbClr val="0000CC"/>
                  </a:solidFill>
                </a:rPr>
                <a:t>選修科目</a:t>
              </a:r>
              <a:r>
                <a:rPr lang="zh-TW" altLang="en-US" b="1" dirty="0">
                  <a:solidFill>
                    <a:srgbClr val="FF0000"/>
                  </a:solidFill>
                </a:rPr>
                <a:t>不及格</a:t>
              </a:r>
              <a:r>
                <a:rPr lang="zh-TW" altLang="en-US" b="1" dirty="0">
                  <a:solidFill>
                    <a:srgbClr val="0000CC"/>
                  </a:solidFill>
                </a:rPr>
                <a:t>時，不會顯示在修業進度上</a:t>
              </a:r>
              <a:r>
                <a:rPr lang="en-US" altLang="zh-TW" b="1" dirty="0">
                  <a:solidFill>
                    <a:srgbClr val="0000CC"/>
                  </a:solidFill>
                </a:rPr>
                <a:t>)</a:t>
              </a:r>
              <a:endParaRPr lang="zh-TW" alt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62472" y="3897745"/>
              <a:ext cx="720437" cy="535710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l="10706" t="14531" r="21350" b="21787"/>
            <a:stretch/>
          </p:blipFill>
          <p:spPr>
            <a:xfrm>
              <a:off x="4365361" y="2539370"/>
              <a:ext cx="612000" cy="5277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/>
            <a:srcRect l="14433" t="22050" r="17482" b="16853"/>
            <a:stretch/>
          </p:blipFill>
          <p:spPr>
            <a:xfrm>
              <a:off x="8466161" y="1008607"/>
              <a:ext cx="612000" cy="5238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10895798" y="4523874"/>
              <a:ext cx="616017" cy="2334125"/>
            </a:xfrm>
            <a:prstGeom prst="rect">
              <a:avLst/>
            </a:prstGeom>
            <a:noFill/>
            <a:ln w="57150">
              <a:solidFill>
                <a:srgbClr val="00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直線圖說文字 3 11"/>
            <p:cNvSpPr/>
            <p:nvPr/>
          </p:nvSpPr>
          <p:spPr>
            <a:xfrm>
              <a:off x="4257964" y="3973822"/>
              <a:ext cx="4775200" cy="1232573"/>
            </a:xfrm>
            <a:prstGeom prst="borderCallout3">
              <a:avLst>
                <a:gd name="adj1" fmla="val 56099"/>
                <a:gd name="adj2" fmla="val 99749"/>
                <a:gd name="adj3" fmla="val 91753"/>
                <a:gd name="adj4" fmla="val 117146"/>
                <a:gd name="adj5" fmla="val 144980"/>
                <a:gd name="adj6" fmla="val 124043"/>
                <a:gd name="adj7" fmla="val 166830"/>
                <a:gd name="adj8" fmla="val 138459"/>
              </a:avLst>
            </a:prstGeom>
            <a:solidFill>
              <a:schemeClr val="bg1"/>
            </a:solidFill>
            <a:ln w="5715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chemeClr val="tx1"/>
                  </a:solidFill>
                </a:rPr>
                <a:t>橘色的？　　代表這學期正在修的科目，修業中</a:t>
              </a:r>
              <a:r>
                <a:rPr lang="en-US" altLang="zh-TW" dirty="0">
                  <a:solidFill>
                    <a:schemeClr val="tx1"/>
                  </a:solidFill>
                </a:rPr>
                <a:t>…..</a:t>
              </a:r>
              <a:endParaRPr lang="zh-TW" altLang="en-US" b="1" dirty="0">
                <a:solidFill>
                  <a:srgbClr val="0000CC"/>
                </a:solidFill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6"/>
            <a:srcRect l="10766" t="8640" r="6603" b="12950"/>
            <a:stretch/>
          </p:blipFill>
          <p:spPr>
            <a:xfrm>
              <a:off x="5070764" y="4193396"/>
              <a:ext cx="612000" cy="5641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8598691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794"/>
            <a:ext cx="12192000" cy="41622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19532" cy="26957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532" y="0"/>
            <a:ext cx="3549806" cy="266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89210" y="4025590"/>
            <a:ext cx="4415883" cy="75130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03648" y="1193180"/>
            <a:ext cx="2051825" cy="14732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363737" y="732456"/>
            <a:ext cx="4783873" cy="772959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015" y="4302943"/>
            <a:ext cx="1877517" cy="217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1" name="直線圖說文字 1 10"/>
          <p:cNvSpPr/>
          <p:nvPr/>
        </p:nvSpPr>
        <p:spPr>
          <a:xfrm>
            <a:off x="8920974" y="4201209"/>
            <a:ext cx="3055436" cy="2219093"/>
          </a:xfrm>
          <a:prstGeom prst="borderCallout1">
            <a:avLst>
              <a:gd name="adj1" fmla="val 36027"/>
              <a:gd name="adj2" fmla="val -104"/>
              <a:gd name="adj3" fmla="val 74779"/>
              <a:gd name="adj4" fmla="val -42512"/>
            </a:avLst>
          </a:prstGeom>
          <a:ln w="76200">
            <a:solidFill>
              <a:srgbClr val="00FF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您可以點選並切換去查詢，每學期的每個科目之成績。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400" b="1" dirty="0">
                <a:solidFill>
                  <a:schemeClr val="tx1"/>
                </a:solidFill>
              </a:rPr>
              <a:t>若不及格會出現</a:t>
            </a:r>
            <a:r>
              <a:rPr lang="zh-TW" altLang="en-US" sz="2400" b="1" dirty="0">
                <a:solidFill>
                  <a:srgbClr val="FF0000"/>
                </a:solidFill>
              </a:rPr>
              <a:t>紅色分數（不及格）</a:t>
            </a:r>
          </a:p>
        </p:txBody>
      </p:sp>
    </p:spTree>
    <p:extLst>
      <p:ext uri="{BB962C8B-B14F-4D97-AF65-F5344CB8AC3E}">
        <p14:creationId xmlns:p14="http://schemas.microsoft.com/office/powerpoint/2010/main" val="35213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51"/>
            <a:ext cx="12192000" cy="36852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8663"/>
            <a:ext cx="12192000" cy="44716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56517" y="3674142"/>
            <a:ext cx="3021981" cy="6636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1 4"/>
          <p:cNvSpPr/>
          <p:nvPr/>
        </p:nvSpPr>
        <p:spPr>
          <a:xfrm>
            <a:off x="7326351" y="2408663"/>
            <a:ext cx="4516244" cy="1265479"/>
          </a:xfrm>
          <a:prstGeom prst="borderCallout1">
            <a:avLst>
              <a:gd name="adj1" fmla="val 36027"/>
              <a:gd name="adj2" fmla="val -104"/>
              <a:gd name="adj3" fmla="val 124704"/>
              <a:gd name="adj4" fmla="val -30372"/>
            </a:avLst>
          </a:prstGeom>
          <a:solidFill>
            <a:schemeClr val="bg1"/>
          </a:solidFill>
          <a:ln w="762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您要抵免的科目，一定要用下拉式選單選取，以免因科目的名稱格式打法不同而無法列抵成功。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982" y="856645"/>
            <a:ext cx="7079340" cy="793251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t="6769" r="762" b="7382"/>
          <a:stretch/>
        </p:blipFill>
        <p:spPr>
          <a:xfrm>
            <a:off x="146941" y="6010940"/>
            <a:ext cx="10677003" cy="6875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5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2"/>
          <p:cNvSpPr txBox="1">
            <a:spLocks noChangeArrowheads="1"/>
          </p:cNvSpPr>
          <p:nvPr/>
        </p:nvSpPr>
        <p:spPr bwMode="auto">
          <a:xfrm>
            <a:off x="3111500" y="1169988"/>
            <a:ext cx="893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專科部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u="sng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專業選修科目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至少應修本科系的</a:t>
            </a:r>
            <a:r>
              <a:rPr lang="en-US" altLang="zh-TW" sz="48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6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，其他選修科目可由別科之專業必修科目或專業選修科目選出。</a:t>
            </a:r>
            <a:endParaRPr lang="en-US" altLang="zh-TW" sz="3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8" name="文字方塊 3"/>
          <p:cNvSpPr txBox="1">
            <a:spLocks noChangeArrowheads="1"/>
          </p:cNvSpPr>
          <p:nvPr/>
        </p:nvSpPr>
        <p:spPr bwMode="auto">
          <a:xfrm>
            <a:off x="324045" y="3104357"/>
            <a:ext cx="100361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全學年</a:t>
            </a:r>
            <a:r>
              <a:rPr lang="zh-TW" altLang="en-US" sz="36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之科目，其上下兩學期成績均及格者，始可核給學分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；若上學期或下學期成績不及格，其及格之成績給予保留，不及格之成績，應重讀至二學期均及格者為止，始可核給學分。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5865813" y="128588"/>
            <a:ext cx="573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修課注意事項</a:t>
            </a: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跨科選修</a:t>
            </a: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6390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09550"/>
            <a:ext cx="1169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944688"/>
            <a:ext cx="1168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cxdq.com/d/file/2015/09-23/c578246cd160e74a78c48466616d5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67926" y="2604653"/>
            <a:ext cx="6613237" cy="60961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5450" y="257175"/>
            <a:ext cx="11517313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日「空中學院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含各輔導處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各學期受理學生辦理休退學退費業務處理方式」簽呈辦理。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zh-TW" sz="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休退學退費標準如下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電視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講次開播日之前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(114.9.8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不含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9/8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退</a:t>
            </a:r>
            <a:r>
              <a:rPr lang="zh-TW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全額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學分費、雜費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9/7</a:t>
            </a:r>
            <a:r>
              <a:rPr lang="zh-TW" altLang="en-US" sz="20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之前</a:t>
            </a:r>
            <a:r>
              <a:rPr lang="zh-TW" altLang="en-US" sz="24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才能</a:t>
            </a:r>
            <a:r>
              <a:rPr lang="zh-TW" altLang="en-US" sz="24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退全額</a:t>
            </a:r>
            <a:r>
              <a:rPr lang="zh-TW" altLang="en-US" sz="24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，</a:t>
            </a:r>
            <a:r>
              <a:rPr lang="en-US" altLang="zh-TW" sz="24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9/8</a:t>
            </a:r>
            <a:r>
              <a:rPr lang="zh-TW" altLang="en-US" sz="24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起</a:t>
            </a:r>
            <a:r>
              <a:rPr lang="zh-TW" altLang="en-US" sz="24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只能</a:t>
            </a:r>
            <a:r>
              <a:rPr lang="zh-TW" altLang="en-US" sz="2400" dirty="0">
                <a:solidFill>
                  <a:srgbClr val="FF0000"/>
                </a:solidFill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退三分之二</a:t>
            </a:r>
            <a:r>
              <a:rPr lang="en-US" altLang="zh-TW" sz="24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)</a:t>
            </a: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講次開播日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(114.9.08)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(114.10.19)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退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三分之二</a:t>
            </a:r>
            <a:r>
              <a:rPr lang="zh-TW" altLang="zh-TW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學分費、雜費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講次開播日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(114.10.20)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(114.11.30)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退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三分之一</a:t>
            </a:r>
            <a:r>
              <a:rPr lang="zh-TW" altLang="zh-TW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學分費、雜費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講次開播日</a:t>
            </a:r>
            <a:r>
              <a:rPr lang="en-US" altLang="zh-TW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(114.12.1)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不退費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400" b="1" dirty="0">
              <a:latin typeface="+mn-lt"/>
              <a:ea typeface="+mn-ea"/>
            </a:endParaRPr>
          </a:p>
        </p:txBody>
      </p:sp>
      <p:pic>
        <p:nvPicPr>
          <p:cNvPr id="5" name="圖形 4" descr="老師">
            <a:extLst>
              <a:ext uri="{FF2B5EF4-FFF2-40B4-BE49-F238E27FC236}">
                <a16:creationId xmlns:a16="http://schemas.microsoft.com/office/drawing/2014/main" id="{7A704177-560D-42AC-B499-DF2FC9B3B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0473" y="946266"/>
            <a:ext cx="914400" cy="9144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F14D774-5BC9-4303-AB5E-FBAD1A1A2808}"/>
              </a:ext>
            </a:extLst>
          </p:cNvPr>
          <p:cNvSpPr txBox="1"/>
          <p:nvPr/>
        </p:nvSpPr>
        <p:spPr>
          <a:xfrm>
            <a:off x="9624873" y="830750"/>
            <a:ext cx="2317890" cy="120032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每學期之休退學退費日期及規定，請參見空中學院官網最新公告為準。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9EA0A4-4636-4181-8399-ACCA8872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1" y="76992"/>
            <a:ext cx="11946118" cy="6781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3E2C1F3-A9DE-4973-8028-26B64721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15" y="5763659"/>
            <a:ext cx="8383170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3216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0" y="116031"/>
            <a:ext cx="11777520" cy="6523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矩形 2"/>
          <p:cNvSpPr/>
          <p:nvPr/>
        </p:nvSpPr>
        <p:spPr>
          <a:xfrm>
            <a:off x="332509" y="218082"/>
            <a:ext cx="9744364" cy="594718"/>
          </a:xfrm>
          <a:prstGeom prst="rect">
            <a:avLst/>
          </a:prstGeom>
          <a:noFill/>
          <a:ln w="1016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4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pwk.baidu.com/naapi/doc/view?ih=810&amp;rn=1&amp;doc_id=9341b0d9102de2bd960588af&amp;o=jpg_6&amp;pn=1&amp;iw=1080&amp;ix=0&amp;sign=9c60684e9b189e28306f7e9b89230960&amp;type=1&amp;iy=0&amp;aimw=1080&amp;app_ver=2.9.8.2&amp;ua=bd_800_800_IncredibleS_2.9.8.2_2.3.7&amp;bid=1&amp;app_ua=IncredibleS&amp;uid=&amp;cuid=&amp;fr=3&amp;Bdi_bear=WIFI&amp;from=3_10000&amp;bduss=&amp;pid=1&amp;screen=800_800&amp;sys_ver=2.3.7&amp;ih=810&amp;rn=1&amp;doc_id=9341b0d9102de2bd960588af&amp;o=jpg_6&amp;pn=1&amp;iw=1080&amp;ix=0&amp;sign=9c60684e9b189e28306f7e9b89230960&amp;type=1&amp;iy=0&amp;aimw=1080&amp;app_ver=2.9.8.2&amp;ua=bd_800_800_IncredibleS_2.9.8.2_2.3.7&amp;bid=1&amp;app_ua=IncredibleS&amp;uid=&amp;cuid=&amp;fr=3&amp;Bdi_bear=WIFI&amp;from=3_10000&amp;bduss=&amp;pid=1&amp;screen=800_800&amp;sys_ver=2.3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817688" y="1198563"/>
            <a:ext cx="8897937" cy="5022850"/>
          </a:xfrm>
        </p:spPr>
        <p:txBody>
          <a:bodyPr/>
          <a:lstStyle/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註冊組承辦業務說明</a:t>
            </a:r>
          </a:p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畢業門檻學分數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修業進度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</a:p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修課注意事項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專科部跨科選修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休退學退費標準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請參考學校官網華視播授進度表對照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註冊及加選之繳費單與收據列印說明</a:t>
            </a:r>
          </a:p>
          <a:p>
            <a:pPr marL="514350" indent="-514350" eaLnBrk="1" hangingPunct="1">
              <a:lnSpc>
                <a:spcPct val="110000"/>
              </a:lnSpc>
              <a:buFont typeface="Calibri Light" panose="020F0302020204030204" pitchFamily="34" charset="0"/>
              <a:buAutoNum type="arabic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e-Portal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帳號被鎖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06388"/>
            <a:ext cx="6535737" cy="814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註冊組業務報告事項：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4006279"/>
            <a:ext cx="2702678" cy="148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pwk.baidu.com/naapi/doc/view?ih=810&amp;rn=1&amp;doc_id=9341b0d9102de2bd960588af&amp;o=jpg_6&amp;pn=1&amp;iw=1080&amp;ix=0&amp;sign=9c60684e9b189e28306f7e9b89230960&amp;type=1&amp;iy=0&amp;aimw=1080&amp;app_ver=2.9.8.2&amp;ua=bd_800_800_IncredibleS_2.9.8.2_2.3.7&amp;bid=1&amp;app_ua=IncredibleS&amp;uid=&amp;cuid=&amp;fr=3&amp;Bdi_bear=WIFI&amp;from=3_10000&amp;bduss=&amp;pid=1&amp;screen=800_800&amp;sys_ver=2.3.7&amp;ih=810&amp;rn=1&amp;doc_id=9341b0d9102de2bd960588af&amp;o=jpg_6&amp;pn=1&amp;iw=1080&amp;ix=0&amp;sign=9c60684e9b189e28306f7e9b89230960&amp;type=1&amp;iy=0&amp;aimw=1080&amp;app_ver=2.9.8.2&amp;ua=bd_800_800_IncredibleS_2.9.8.2_2.3.7&amp;bid=1&amp;app_ua=IncredibleS&amp;uid=&amp;cuid=&amp;fr=3&amp;Bdi_bear=WIFI&amp;from=3_10000&amp;bduss=&amp;pid=1&amp;screen=800_800&amp;sys_ver=2.3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10516" y="119063"/>
            <a:ext cx="9744075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歡迎大家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國立臺中科技大學空中學院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的新生</a:t>
            </a:r>
          </a:p>
        </p:txBody>
      </p:sp>
      <p:pic>
        <p:nvPicPr>
          <p:cNvPr id="410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30" y="1838325"/>
            <a:ext cx="7286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字方塊 7"/>
          <p:cNvSpPr txBox="1">
            <a:spLocks noChangeArrowheads="1"/>
          </p:cNvSpPr>
          <p:nvPr/>
        </p:nvSpPr>
        <p:spPr bwMode="auto">
          <a:xfrm>
            <a:off x="7735888" y="3060700"/>
            <a:ext cx="32734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請各位新生拿起您的手機，用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加好友的方式，掃瞄此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QRCODE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立即加入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粉絲專頁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46F4E3-9FC6-4129-86D3-F106B512C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547937"/>
            <a:ext cx="3162300" cy="31623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130C7EB-C41D-431E-8019-07E5062D4C3A}"/>
              </a:ext>
            </a:extLst>
          </p:cNvPr>
          <p:cNvSpPr txBox="1"/>
          <p:nvPr/>
        </p:nvSpPr>
        <p:spPr>
          <a:xfrm>
            <a:off x="1092923" y="3258442"/>
            <a:ext cx="4409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註冊組</a:t>
            </a:r>
            <a:r>
              <a:rPr lang="zh-TW" altLang="en-US" sz="28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服務電話</a:t>
            </a:r>
            <a:endParaRPr lang="en-US" altLang="zh-TW" sz="2800" dirty="0"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  <a:p>
            <a:r>
              <a:rPr lang="en-US" altLang="zh-TW" sz="32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04-</a:t>
            </a:r>
            <a:r>
              <a:rPr lang="en-US" altLang="zh-TW" sz="44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22195820</a:t>
            </a:r>
            <a:endParaRPr lang="zh-TW" altLang="en-US" sz="4400" dirty="0"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71475" y="331788"/>
            <a:ext cx="243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註冊組</a:t>
            </a:r>
          </a:p>
        </p:txBody>
      </p:sp>
      <p:sp>
        <p:nvSpPr>
          <p:cNvPr id="7172" name="文字方塊 7"/>
          <p:cNvSpPr txBox="1">
            <a:spLocks noChangeArrowheads="1"/>
          </p:cNvSpPr>
          <p:nvPr/>
        </p:nvSpPr>
        <p:spPr bwMode="auto">
          <a:xfrm>
            <a:off x="3283475" y="388938"/>
            <a:ext cx="8695276" cy="60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學生學籍資料管理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新學年度招生報名、資格審查、學生註冊事宜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學生休學、退學、復學、抵免等事宜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核發畢業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學位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證書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遺失補發畢業證書、申請英文畢業證書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學生轉學、借讀、轉科等事宜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學期成績核算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期中考、期末考、補考成績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休、退學生退費、退選及抵免退費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學生成績查詢、學期及歷年成績單申請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IC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卡申請及遺失補辦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各項證明書申請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在學、休學、修業證明書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</a:t>
            </a: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獎學金之申請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68000" indent="-468000" eaLnBrk="1" hangingPunct="1">
              <a:lnSpc>
                <a:spcPts val="3600"/>
              </a:lnSpc>
              <a:spcBef>
                <a:spcPts val="20"/>
              </a:spcBef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學生各項資料異動更正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3" name="文字方塊 18"/>
          <p:cNvSpPr txBox="1">
            <a:spLocks noChangeArrowheads="1"/>
          </p:cNvSpPr>
          <p:nvPr/>
        </p:nvSpPr>
        <p:spPr bwMode="auto">
          <a:xfrm>
            <a:off x="2192339" y="1408113"/>
            <a:ext cx="91598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承辦業務：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12763" y="3197225"/>
          <a:ext cx="10983912" cy="16367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通識科目</a:t>
                      </a:r>
                    </a:p>
                  </a:txBody>
                  <a:tcPr marT="45704" marB="45704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必修科目</a:t>
                      </a:r>
                    </a:p>
                  </a:txBody>
                  <a:tcPr marT="45704" marB="45704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選修科目</a:t>
                      </a:r>
                    </a:p>
                  </a:txBody>
                  <a:tcPr marT="45704" marB="45704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畢業總學分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04" marB="45704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3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04" marB="4570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04" marB="4570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altLang="en-US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04" marB="4570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</a:t>
                      </a:r>
                      <a:r>
                        <a:rPr lang="zh-TW" altLang="en-US" sz="4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marT="45704" marB="4570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0" name="文字方塊 12"/>
          <p:cNvSpPr txBox="1">
            <a:spLocks noChangeArrowheads="1"/>
          </p:cNvSpPr>
          <p:nvPr/>
        </p:nvSpPr>
        <p:spPr bwMode="auto">
          <a:xfrm>
            <a:off x="2132013" y="1428750"/>
            <a:ext cx="9621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空中進修學院 </a:t>
            </a:r>
            <a:r>
              <a:rPr lang="zh-TW" altLang="en-US" sz="4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學院部</a:t>
            </a:r>
            <a:r>
              <a:rPr lang="en-US" altLang="zh-TW" sz="4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zh-TW" altLang="en-US" sz="4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應用商學系</a:t>
            </a:r>
            <a:r>
              <a:rPr lang="en-US" altLang="zh-TW" sz="4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】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開課科目及學分數表</a:t>
            </a:r>
            <a:endParaRPr lang="zh-TW" altLang="en-US" sz="36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61" name="文字方塊 13"/>
          <p:cNvSpPr txBox="1">
            <a:spLocks noChangeArrowheads="1"/>
          </p:cNvSpPr>
          <p:nvPr/>
        </p:nvSpPr>
        <p:spPr bwMode="auto">
          <a:xfrm>
            <a:off x="4862513" y="276225"/>
            <a:ext cx="7113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依據學校官網公告的課程標準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字方塊 6"/>
          <p:cNvSpPr txBox="1">
            <a:spLocks noChangeArrowheads="1"/>
          </p:cNvSpPr>
          <p:nvPr/>
        </p:nvSpPr>
        <p:spPr bwMode="auto">
          <a:xfrm>
            <a:off x="4918075" y="84138"/>
            <a:ext cx="71135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依據學校官網公告的課程標準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5575" y="2100263"/>
          <a:ext cx="11876086" cy="46259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8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  別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共同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科目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通識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必修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選修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畢業總學分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企業管理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學分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資訊管理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學分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財務金融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學分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應用外語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學分</a:t>
                      </a: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marT="45713" marB="4571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2" name="文字方塊 12"/>
          <p:cNvSpPr txBox="1">
            <a:spLocks noChangeArrowheads="1"/>
          </p:cNvSpPr>
          <p:nvPr/>
        </p:nvSpPr>
        <p:spPr bwMode="auto">
          <a:xfrm>
            <a:off x="3078163" y="960438"/>
            <a:ext cx="8351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專科部</a:t>
            </a: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開課科目及學分數表</a:t>
            </a: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zh-TW" altLang="en-US" sz="36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字方塊 4"/>
          <p:cNvSpPr txBox="1">
            <a:spLocks noChangeArrowheads="1"/>
          </p:cNvSpPr>
          <p:nvPr/>
        </p:nvSpPr>
        <p:spPr bwMode="auto">
          <a:xfrm>
            <a:off x="2695575" y="1084263"/>
            <a:ext cx="6800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44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學則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學生選課及重補修辦法</a:t>
            </a:r>
            <a:endParaRPr lang="en-US" altLang="zh-TW" sz="3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文字方塊 6"/>
          <p:cNvSpPr txBox="1">
            <a:spLocks noChangeArrowheads="1"/>
          </p:cNvSpPr>
          <p:nvPr/>
        </p:nvSpPr>
        <p:spPr bwMode="auto">
          <a:xfrm>
            <a:off x="5619750" y="65088"/>
            <a:ext cx="5341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修業進度說明：</a:t>
            </a:r>
          </a:p>
        </p:txBody>
      </p:sp>
      <p:sp>
        <p:nvSpPr>
          <p:cNvPr id="9221" name="文字方塊 7"/>
          <p:cNvSpPr txBox="1">
            <a:spLocks noChangeArrowheads="1"/>
          </p:cNvSpPr>
          <p:nvPr/>
        </p:nvSpPr>
        <p:spPr bwMode="auto">
          <a:xfrm>
            <a:off x="646113" y="3495675"/>
            <a:ext cx="11145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第 二 條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學生加退選科目應於規定期間內向註冊組申請辦理，逾期不予受理，未經申請而自行加退選者，該科目成績以零分計算。</a:t>
            </a:r>
          </a:p>
        </p:txBody>
      </p:sp>
      <p:sp>
        <p:nvSpPr>
          <p:cNvPr id="9222" name="文字方塊 8"/>
          <p:cNvSpPr txBox="1">
            <a:spLocks noChangeArrowheads="1"/>
          </p:cNvSpPr>
          <p:nvPr/>
        </p:nvSpPr>
        <p:spPr bwMode="auto">
          <a:xfrm>
            <a:off x="1835150" y="2195513"/>
            <a:ext cx="10094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第 一 條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學生應在每學期結束前選妥下一學期選課表送交課務組、註冊組審核。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95337" y="4875213"/>
            <a:ext cx="73696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 三 條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每學期所修學分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含重修學分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最高不得超過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</a:t>
            </a:r>
            <a:r>
              <a:rPr lang="zh-TW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br>
              <a:rPr lang="en-US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低不得低於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</a:t>
            </a:r>
            <a:r>
              <a:rPr lang="zh-TW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延修生不在此限。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cxdq.com/d/file/2015/09-23/c578246cd160e74a78c48466616d5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0"/>
            <a:ext cx="12192001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265113" y="303213"/>
            <a:ext cx="1141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  <a:r>
              <a:rPr lang="en-US" altLang="zh-TW" sz="36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e-Portal</a:t>
            </a:r>
            <a:r>
              <a:rPr lang="zh-TW" altLang="en-US" sz="36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帳號被鎖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當您無法登入選課</a:t>
            </a:r>
            <a:r>
              <a:rPr lang="zh-TW" altLang="en-US" sz="3200" b="1">
                <a:latin typeface="新細明體" panose="02020500000000000000" pitchFamily="18" charset="-120"/>
              </a:rPr>
              <a:t>、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查成績時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</a:p>
        </p:txBody>
      </p:sp>
      <p:pic>
        <p:nvPicPr>
          <p:cNvPr id="2150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227263"/>
            <a:ext cx="116427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155575" y="1076325"/>
            <a:ext cx="1187608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請於上班時間聯絡電算中心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04-22195540,</a:t>
            </a:r>
            <a:r>
              <a:rPr lang="en-US" altLang="zh-TW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22195535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協助解鎖。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若是學生證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IC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卡遺失，請至註冊組申請補辦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工本費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87800" y="4962525"/>
            <a:ext cx="3459163" cy="379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1511" name="文字方塊 7"/>
          <p:cNvSpPr txBox="1">
            <a:spLocks noChangeArrowheads="1"/>
          </p:cNvSpPr>
          <p:nvPr/>
        </p:nvSpPr>
        <p:spPr bwMode="auto">
          <a:xfrm>
            <a:off x="8540750" y="5924550"/>
            <a:ext cx="3141663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輸入正確的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endParaRPr lang="zh-TW" altLang="en-US" sz="24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0" y="5043488"/>
            <a:ext cx="3563938" cy="144621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密碼：身分證字號第一碼英文字大寫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密碼一共是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3240088" y="5559425"/>
            <a:ext cx="968375" cy="1000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5718175" y="5924550"/>
            <a:ext cx="2713038" cy="1889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文字方塊 25"/>
          <p:cNvSpPr txBox="1">
            <a:spLocks noChangeArrowheads="1"/>
          </p:cNvSpPr>
          <p:nvPr/>
        </p:nvSpPr>
        <p:spPr bwMode="auto">
          <a:xfrm>
            <a:off x="7643813" y="3502025"/>
            <a:ext cx="4133850" cy="144621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s+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第一碼小寫的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帳號一共是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194300" y="4160838"/>
            <a:ext cx="3016250" cy="801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12192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783513" y="0"/>
            <a:ext cx="1238250" cy="346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293" name="文字方塊 11"/>
          <p:cNvSpPr txBox="1">
            <a:spLocks noChangeArrowheads="1"/>
          </p:cNvSpPr>
          <p:nvPr/>
        </p:nvSpPr>
        <p:spPr bwMode="auto">
          <a:xfrm>
            <a:off x="3513138" y="377825"/>
            <a:ext cx="4103687" cy="4000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從中科大首頁，由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My Portal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7305964" y="398463"/>
            <a:ext cx="748145" cy="1649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1382"/>
            <a:ext cx="12300193" cy="4576618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H="1">
            <a:off x="7684655" y="398463"/>
            <a:ext cx="1054533" cy="2732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文字方塊 12"/>
          <p:cNvSpPr txBox="1">
            <a:spLocks noChangeArrowheads="1"/>
          </p:cNvSpPr>
          <p:nvPr/>
        </p:nvSpPr>
        <p:spPr bwMode="auto">
          <a:xfrm>
            <a:off x="5809673" y="2888601"/>
            <a:ext cx="6382327" cy="954087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登入成功後，進入學生管理系統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右上方會顯示學生的相片、學號、姓名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0225088" y="1584325"/>
            <a:ext cx="1966912" cy="801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2299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1754188"/>
            <a:ext cx="1169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10871200" y="2439988"/>
            <a:ext cx="674255" cy="1014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8436" cy="68465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8655" y="820738"/>
            <a:ext cx="2811895" cy="59519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316" name="文字方塊 3"/>
          <p:cNvSpPr txBox="1">
            <a:spLocks noChangeArrowheads="1"/>
          </p:cNvSpPr>
          <p:nvPr/>
        </p:nvSpPr>
        <p:spPr bwMode="auto">
          <a:xfrm>
            <a:off x="3514725" y="1098550"/>
            <a:ext cx="41036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點選九宮格，左方會出現功能表</a:t>
            </a:r>
          </a:p>
        </p:txBody>
      </p:sp>
      <p:sp>
        <p:nvSpPr>
          <p:cNvPr id="3" name="橢圓 2"/>
          <p:cNvSpPr/>
          <p:nvPr/>
        </p:nvSpPr>
        <p:spPr>
          <a:xfrm>
            <a:off x="3841750" y="20638"/>
            <a:ext cx="992188" cy="969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842889" y="729458"/>
            <a:ext cx="532675" cy="4000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2503056" y="1498599"/>
            <a:ext cx="2687780" cy="3671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1075</Words>
  <Application>Microsoft Office PowerPoint</Application>
  <PresentationFormat>寬螢幕</PresentationFormat>
  <Paragraphs>116</Paragraphs>
  <Slides>20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華康圓體 Std W7</vt:lpstr>
      <vt:lpstr>華康圓體 Std W8</vt:lpstr>
      <vt:lpstr>華康儷黑 Std W5</vt:lpstr>
      <vt:lpstr>華康儷圓 Std W7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PhotoImpact</vt:lpstr>
      <vt:lpstr>114學年度空中學院新生訓練</vt:lpstr>
      <vt:lpstr>註冊組業務報告事項：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user-pc</dc:creator>
  <cp:lastModifiedBy>Chen,Guan-Chih</cp:lastModifiedBy>
  <cp:revision>386</cp:revision>
  <cp:lastPrinted>2023-08-27T05:18:04Z</cp:lastPrinted>
  <dcterms:created xsi:type="dcterms:W3CDTF">2016-08-21T05:34:05Z</dcterms:created>
  <dcterms:modified xsi:type="dcterms:W3CDTF">2025-08-27T07:39:38Z</dcterms:modified>
</cp:coreProperties>
</file>