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vml" ContentType="application/vnd.openxmlformats-officedocument.vmlDrawing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  <p:sldMasterId id="2147483832" r:id="rId2"/>
    <p:sldMasterId id="2147483849" r:id="rId3"/>
    <p:sldMasterId id="2147483866" r:id="rId4"/>
  </p:sldMasterIdLst>
  <p:sldIdLst>
    <p:sldId id="307" r:id="rId5"/>
    <p:sldId id="326" r:id="rId6"/>
    <p:sldId id="322" r:id="rId7"/>
    <p:sldId id="288" r:id="rId8"/>
    <p:sldId id="323" r:id="rId9"/>
    <p:sldId id="299" r:id="rId10"/>
    <p:sldId id="324" r:id="rId11"/>
    <p:sldId id="301" r:id="rId12"/>
    <p:sldId id="319" r:id="rId13"/>
    <p:sldId id="314" r:id="rId14"/>
    <p:sldId id="316" r:id="rId15"/>
    <p:sldId id="317" r:id="rId16"/>
    <p:sldId id="318" r:id="rId17"/>
    <p:sldId id="293" r:id="rId18"/>
    <p:sldId id="295" r:id="rId19"/>
    <p:sldId id="305" r:id="rId20"/>
    <p:sldId id="325" r:id="rId21"/>
    <p:sldId id="328" r:id="rId22"/>
    <p:sldId id="257" r:id="rId23"/>
    <p:sldId id="267" r:id="rId24"/>
    <p:sldId id="260" r:id="rId25"/>
    <p:sldId id="262" r:id="rId26"/>
    <p:sldId id="258" r:id="rId27"/>
    <p:sldId id="263" r:id="rId28"/>
    <p:sldId id="266" r:id="rId29"/>
    <p:sldId id="264" r:id="rId30"/>
    <p:sldId id="268" r:id="rId31"/>
    <p:sldId id="329" r:id="rId32"/>
    <p:sldId id="261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9FFD9"/>
    <a:srgbClr val="CCFFCC"/>
    <a:srgbClr val="E6E6E6"/>
    <a:srgbClr val="005800"/>
    <a:srgbClr val="FFFF99"/>
    <a:srgbClr val="FFCCFF"/>
    <a:srgbClr val="0066FF"/>
    <a:srgbClr val="66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37" autoAdjust="0"/>
    <p:restoredTop sz="93784" autoAdjust="0"/>
  </p:normalViewPr>
  <p:slideViewPr>
    <p:cSldViewPr>
      <p:cViewPr varScale="1">
        <p:scale>
          <a:sx n="79" d="100"/>
          <a:sy n="79" d="100"/>
        </p:scale>
        <p:origin x="37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996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368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7159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075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2528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787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451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2336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0901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4131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3206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93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31605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476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126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071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868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1343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6492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190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006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256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728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9139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0995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7839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5115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4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39018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41162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17009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4898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493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8893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5329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43244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5319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4742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29525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1613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90060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36577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5183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022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640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91735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11540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9515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5609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41031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35665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29216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86787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77660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471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11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926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098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9914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75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477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29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7FA15-C60A-4146-B350-611397AE7E16}" type="datetimeFigureOut">
              <a:rPr lang="zh-TW" altLang="en-US" smtClean="0"/>
              <a:t>2026/9/8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1D5C1E-A2F5-4B6F-A7BB-1855526A28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42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air.nutc.edu.tw/p/406-1088-120716,r654.php?Lang=zh-tw" TargetMode="External"/><Relationship Id="rId1" Type="http://schemas.openxmlformats.org/officeDocument/2006/relationships/slideLayout" Target="../slideLayouts/slideLayout34.xml"/><Relationship Id="rId5" Type="http://schemas.openxmlformats.org/officeDocument/2006/relationships/hyperlink" Target="https://pxhere.com/ko/photo/1549931" TargetMode="Externa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s://air.nutc.edu.tw/p/406-1088-117270,r654.php" TargetMode="Externa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ma"/><Relationship Id="rId2" Type="http://schemas.microsoft.com/office/2007/relationships/media" Target="../media/media1.wma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url.cc/DO40o5" TargetMode="Externa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air.nutc.edu.tw/var/file/88/1088/img/1088/308632527.pdf" TargetMode="Externa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so.nutc.edu.tw/ePortal/" TargetMode="Externa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so.nutc.edu.tw/ePortal/" TargetMode="External"/><Relationship Id="rId2" Type="http://schemas.openxmlformats.org/officeDocument/2006/relationships/hyperlink" Target="https://air.nutc.edu.tw/var/file/88/1088/img/1088/613288319.pdf" TargetMode="Externa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gif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27649" y="620689"/>
            <a:ext cx="7095713" cy="100811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altLang="zh-TW" sz="6000" b="1" dirty="0">
                <a:solidFill>
                  <a:srgbClr val="FF0000"/>
                </a:solidFill>
                <a:latin typeface="+mn-ea"/>
                <a:ea typeface="+mn-ea"/>
              </a:rPr>
              <a:t>115</a:t>
            </a:r>
            <a:r>
              <a:rPr lang="zh-TW" altLang="en-US" sz="4725" b="1" dirty="0">
                <a:solidFill>
                  <a:srgbClr val="FF0000"/>
                </a:solidFill>
                <a:latin typeface="+mn-ea"/>
                <a:ea typeface="+mn-ea"/>
              </a:rPr>
              <a:t>學年度</a:t>
            </a:r>
            <a:br>
              <a:rPr lang="en-US" altLang="zh-TW" sz="2000" b="1" dirty="0">
                <a:solidFill>
                  <a:srgbClr val="FF0000"/>
                </a:solidFill>
                <a:latin typeface="+mn-ea"/>
                <a:ea typeface="+mn-ea"/>
              </a:rPr>
            </a:br>
            <a:br>
              <a:rPr lang="en-US" altLang="zh-TW" sz="2000" b="1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zh-TW" altLang="en-US" sz="4725" b="1" dirty="0">
                <a:solidFill>
                  <a:schemeClr val="tx1"/>
                </a:solidFill>
                <a:latin typeface="+mn-ea"/>
                <a:ea typeface="+mn-ea"/>
              </a:rPr>
              <a:t>國立臺中科技大學</a:t>
            </a:r>
            <a:br>
              <a:rPr lang="en-US" altLang="zh-TW" sz="4725" b="1" dirty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4725" b="1" dirty="0">
                <a:solidFill>
                  <a:schemeClr val="tx1"/>
                </a:solidFill>
                <a:latin typeface="+mn-ea"/>
                <a:ea typeface="+mn-ea"/>
              </a:rPr>
              <a:t>附設空中進修學院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845212" y="3930819"/>
            <a:ext cx="8501576" cy="2510030"/>
          </a:xfrm>
        </p:spPr>
        <p:txBody>
          <a:bodyPr>
            <a:noAutofit/>
          </a:bodyPr>
          <a:lstStyle/>
          <a:p>
            <a:pPr marL="34290" indent="0" algn="ctr">
              <a:buNone/>
            </a:pPr>
            <a:r>
              <a:rPr lang="zh-TW" altLang="en-US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5800"/>
                </a:highlight>
                <a:latin typeface="+mn-ea"/>
              </a:rPr>
              <a:t>新生始業輔導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F40D058-03E2-4DBB-B8CD-9810B0892B38}"/>
              </a:ext>
            </a:extLst>
          </p:cNvPr>
          <p:cNvSpPr txBox="1"/>
          <p:nvPr/>
        </p:nvSpPr>
        <p:spPr>
          <a:xfrm>
            <a:off x="4511824" y="5889185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/>
              <a:t>115.09.13</a:t>
            </a:r>
            <a:endParaRPr lang="zh-TW" altLang="en-US" sz="4000" b="1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00C51CB-13C6-413D-B41F-2F5F8477F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91126"/>
            <a:ext cx="2661474" cy="355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10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5360" y="359584"/>
            <a:ext cx="909693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800100" defTabSz="685800">
              <a:defRPr/>
            </a:pPr>
            <a:r>
              <a:rPr lang="en-US" altLang="zh-TW" sz="30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</a:t>
            </a:r>
            <a:r>
              <a:rPr lang="zh-TW" altLang="en-US" sz="45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學費減免類別</a:t>
            </a:r>
            <a:r>
              <a:rPr lang="zh-TW" altLang="zh-TW" sz="45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：</a:t>
            </a:r>
            <a:endParaRPr lang="en-US" altLang="zh-TW" sz="4500" b="1" kern="1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800100" indent="-800100" algn="ctr" defTabSz="685800">
              <a:defRPr/>
            </a:pPr>
            <a:endParaRPr lang="en-US" altLang="zh-TW" sz="600" b="1" kern="1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800100" indent="-800100" defTabSz="685800">
              <a:defRPr/>
            </a:pPr>
            <a:r>
              <a:rPr lang="en-US" altLang="zh-TW" sz="4500" b="1" kern="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</a:p>
          <a:p>
            <a:pPr marL="800100" indent="-800100" defTabSz="685800">
              <a:defRPr/>
            </a:pPr>
            <a:r>
              <a:rPr lang="en-US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請至空院官網</a:t>
            </a:r>
            <a:r>
              <a:rPr lang="en-US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  <a:r>
              <a:rPr lang="zh-TW" altLang="en-US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查詢專區</a:t>
            </a:r>
            <a:r>
              <a:rPr lang="en-US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/</a:t>
            </a:r>
          </a:p>
          <a:p>
            <a:pPr marL="800100" indent="-800100" algn="ctr" defTabSz="685800">
              <a:defRPr/>
            </a:pPr>
            <a:r>
              <a:rPr lang="zh-TW" altLang="en-US" sz="40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CC"/>
                </a:highlight>
                <a:latin typeface="Times New Roman" panose="02020603050405020304" pitchFamily="18" charset="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空院學生就學費用減免專區</a:t>
            </a:r>
            <a:r>
              <a:rPr lang="zh-TW" altLang="en-US" sz="3600" b="1" kern="10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查詢</a:t>
            </a:r>
            <a:endParaRPr lang="en-US" altLang="zh-TW" sz="3600" b="1" kern="100" dirty="0">
              <a:latin typeface="Times New Roman" panose="02020603050405020304" pitchFamily="18" charset="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800100" indent="-800100" algn="ctr" defTabSz="685800">
              <a:defRPr/>
            </a:pPr>
            <a:endParaRPr lang="en-US" altLang="zh-TW" sz="3600" b="1" kern="0" dirty="0">
              <a:latin typeface="Times New Roman" panose="02020603050405020304" pitchFamily="18" charset="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800100" indent="-800100" defTabSz="685800">
              <a:defRPr/>
            </a:pPr>
            <a:r>
              <a:rPr lang="en-US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2.</a:t>
            </a:r>
            <a:r>
              <a:rPr lang="zh-TW" altLang="en-US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另提供</a:t>
            </a:r>
            <a:r>
              <a:rPr lang="zh-TW" altLang="en-US" sz="4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各類就學費用減免相關法規</a:t>
            </a:r>
            <a:r>
              <a:rPr lang="zh-TW" altLang="en-US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查詢</a:t>
            </a:r>
            <a:endParaRPr lang="zh-TW" altLang="zh-TW" sz="3600" b="1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4818D60-4EFA-4164-843D-E4ACA1297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7" y="4203779"/>
            <a:ext cx="3240360" cy="311365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224EC9C-C786-4B03-A35E-707A7EBB6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03318" y="24751"/>
            <a:ext cx="3527730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23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799ED8-F582-4BE1-B018-8955FAF5A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871" y="1971676"/>
            <a:ext cx="6952130" cy="220027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E45A311-5DFE-49F1-A152-BAF5F4D70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D681CFF-5CB4-4945-A354-91061EA40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4"/>
            <a:ext cx="12192000" cy="685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7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2556E9-AC00-455A-ADF2-61984CEE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1A05510-42A4-4209-B96E-F117ED738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EB7447F-34C4-44DA-A9C3-8C422DC7C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474A261-490D-4E12-8457-DAE5BD3A6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9627" y="-243408"/>
            <a:ext cx="3600400" cy="3429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E2125F9-3BFA-497D-9F55-94235F17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1248596"/>
            <a:ext cx="9001000" cy="5041126"/>
          </a:xfrm>
        </p:spPr>
        <p:txBody>
          <a:bodyPr>
            <a:normAutofit fontScale="90000"/>
          </a:bodyPr>
          <a:lstStyle/>
          <a:p>
            <a:br>
              <a:rPr lang="en-US" altLang="zh-TW" sz="4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具有多項減免身分者，僅能</a:t>
            </a:r>
            <a:r>
              <a:rPr lang="zh-TW" altLang="zh-TW" sz="53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擇一</a:t>
            </a:r>
            <a:br>
              <a:rPr lang="en-US" altLang="zh-TW" sz="49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不能</a:t>
            </a:r>
            <a:r>
              <a:rPr lang="zh-TW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同時申請</a:t>
            </a:r>
            <a:r>
              <a:rPr lang="zh-TW" altLang="zh-TW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軍公教教育補助費</a:t>
            </a:r>
            <a: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農漁會獎學金</a:t>
            </a:r>
            <a: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、弱勢助學補助等。</a:t>
            </a: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父母係公職人員已領有子女教育補助費者，</a:t>
            </a:r>
            <a:r>
              <a:rPr lang="zh-TW" altLang="zh-TW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不得</a:t>
            </a:r>
            <a:r>
              <a:rPr lang="zh-TW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重覆申請</a:t>
            </a:r>
            <a:r>
              <a:rPr lang="zh-TW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897B492-A997-457C-81B8-40747DC3FBFF}"/>
              </a:ext>
            </a:extLst>
          </p:cNvPr>
          <p:cNvSpPr/>
          <p:nvPr/>
        </p:nvSpPr>
        <p:spPr>
          <a:xfrm>
            <a:off x="3007279" y="1095128"/>
            <a:ext cx="57246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5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【特別注意事項】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22768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68676" y="1769557"/>
            <a:ext cx="10441160" cy="5007965"/>
          </a:xfrm>
        </p:spPr>
        <p:txBody>
          <a:bodyPr>
            <a:normAutofit fontScale="62500" lnSpcReduction="20000"/>
          </a:bodyPr>
          <a:lstStyle/>
          <a:p>
            <a:r>
              <a:rPr lang="en-US" altLang="zh-TW" sz="5325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435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435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58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申請資格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5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zh-TW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尚未服役之在學男生。</a:t>
            </a:r>
            <a:br>
              <a:rPr lang="en-US" altLang="zh-TW" sz="5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【兵役年齡在</a:t>
            </a:r>
            <a:r>
              <a:rPr lang="en-US" altLang="zh-TW" sz="5800" b="1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zh-TW" sz="5800" b="1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歲（含）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以上之學生，</a:t>
            </a:r>
            <a:b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　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得辦理緩徵】。</a:t>
            </a:r>
            <a:endParaRPr lang="en-US" altLang="zh-TW" sz="5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2.</a:t>
            </a:r>
            <a:r>
              <a:rPr lang="zh-TW" altLang="zh-TW" sz="58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必備證件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5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學生證及身分證正</a:t>
            </a:r>
            <a:r>
              <a:rPr lang="zh-TW" altLang="en-US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、影本、</a:t>
            </a:r>
            <a:r>
              <a:rPr lang="zh-TW" altLang="en-US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註冊繳費</a:t>
            </a:r>
            <a:b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收據，到綜合業務組填寫緩徵申請書</a:t>
            </a:r>
            <a:r>
              <a:rPr lang="zh-TW" altLang="zh-TW" sz="5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zh-TW" altLang="zh-TW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sz="36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dirty="0">
              <a:solidFill>
                <a:schemeClr val="tx1"/>
              </a:solidFill>
            </a:endParaRPr>
          </a:p>
        </p:txBody>
      </p:sp>
      <p:sp>
        <p:nvSpPr>
          <p:cNvPr id="4" name="標題 2">
            <a:extLst>
              <a:ext uri="{FF2B5EF4-FFF2-40B4-BE49-F238E27FC236}">
                <a16:creationId xmlns:a16="http://schemas.microsoft.com/office/drawing/2014/main" id="{AC6745AA-B388-4C65-9B1C-2C9477B04EB6}"/>
              </a:ext>
            </a:extLst>
          </p:cNvPr>
          <p:cNvSpPr txBox="1">
            <a:spLocks/>
          </p:cNvSpPr>
          <p:nvPr/>
        </p:nvSpPr>
        <p:spPr>
          <a:xfrm>
            <a:off x="2759637" y="951303"/>
            <a:ext cx="2943109" cy="858746"/>
          </a:xfrm>
          <a:prstGeom prst="rect">
            <a:avLst/>
          </a:prstGeom>
          <a:solidFill>
            <a:srgbClr val="0058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685800">
              <a:lnSpc>
                <a:spcPts val="1575"/>
              </a:lnSpc>
              <a:defRPr/>
            </a:pP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r>
              <a:rPr lang="zh-TW" altLang="zh-TW" sz="4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六、緩徵：</a:t>
            </a:r>
            <a:r>
              <a:rPr lang="en-US" altLang="zh-TW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843422-5C78-498A-89D7-8B4932DAA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697" y="-99392"/>
            <a:ext cx="2880320" cy="288032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7BFF19E-C2B2-45DB-A532-3F95F3696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86" y="134510"/>
            <a:ext cx="2449951" cy="244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90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4B61C9C-04B3-4D26-83EF-48130FD96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254"/>
            <a:ext cx="2376264" cy="237626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449622E-EA66-4C57-92A9-49972D9D2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623" y="-243408"/>
            <a:ext cx="3146648" cy="314664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55440" y="1844825"/>
            <a:ext cx="9793088" cy="4752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ts val="1875"/>
              </a:lnSpc>
              <a:defRPr/>
            </a:pPr>
            <a:endParaRPr lang="en-US" altLang="zh-TW" sz="3300" b="1" kern="100" dirty="0">
              <a:latin typeface="標楷體" panose="03000509000000000000" pitchFamily="65" charset="-120"/>
              <a:ea typeface="新細明體" panose="02020500000000000000" pitchFamily="18" charset="-120"/>
            </a:endParaRPr>
          </a:p>
          <a:p>
            <a:pPr defTabSz="685800">
              <a:defRPr/>
            </a:pPr>
            <a:r>
              <a:rPr lang="en-US" altLang="zh-TW" sz="4050" b="1" kern="100" dirty="0">
                <a:latin typeface="標楷體" panose="03000509000000000000" pitchFamily="65" charset="-120"/>
                <a:ea typeface="新細明體" panose="02020500000000000000" pitchFamily="18" charset="-120"/>
              </a:rPr>
              <a:t>  3.</a:t>
            </a:r>
            <a:r>
              <a:rPr lang="zh-TW" altLang="zh-TW" sz="4050" b="1" u="sng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申請時間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：</a:t>
            </a:r>
            <a:endParaRPr lang="en-US" altLang="zh-TW" sz="4050" b="1" kern="1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defRPr/>
            </a:pPr>
            <a:r>
              <a:rPr lang="en-US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  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開學起</a:t>
            </a:r>
            <a:r>
              <a:rPr lang="zh-TW" altLang="zh-TW" sz="4400" b="1" kern="100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一個月內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至本組申請。</a:t>
            </a:r>
            <a:br>
              <a:rPr lang="en-US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endParaRPr lang="zh-TW" altLang="zh-TW" sz="4050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400050" indent="-400050" defTabSz="685800">
              <a:defRPr/>
            </a:pPr>
            <a:r>
              <a:rPr lang="en-US" altLang="zh-TW" sz="4050" b="1" kern="100" dirty="0">
                <a:latin typeface="標楷體" panose="03000509000000000000" pitchFamily="65" charset="-120"/>
                <a:ea typeface="新細明體" panose="02020500000000000000" pitchFamily="18" charset="-120"/>
              </a:rPr>
              <a:t>  4.</a:t>
            </a:r>
            <a:r>
              <a:rPr lang="zh-TW" altLang="zh-TW" sz="4050" b="1" kern="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在學期間僅需辦理一次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直到畢</a:t>
            </a:r>
            <a:endParaRPr lang="en-US" altLang="zh-TW" sz="4050" b="1" kern="1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400050" indent="-400050" defTabSz="685800">
              <a:defRPr/>
            </a:pPr>
            <a:r>
              <a:rPr lang="en-US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  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業，但</a:t>
            </a:r>
            <a:r>
              <a:rPr lang="zh-TW" altLang="zh-TW" sz="4050" b="1" kern="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中途休退學即停止緩徵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endParaRPr lang="en-US" altLang="zh-TW" sz="4050" b="1" kern="1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400050" indent="-400050" defTabSz="685800">
              <a:defRPr/>
            </a:pPr>
            <a:r>
              <a:rPr lang="en-US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  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於預定畢業日期後，</a:t>
            </a:r>
            <a:r>
              <a:rPr lang="zh-TW" altLang="zh-TW" sz="405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</a:rPr>
              <a:t>不得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以延長</a:t>
            </a:r>
            <a:endParaRPr lang="en-US" altLang="zh-TW" sz="4050" b="1" kern="1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400050" indent="-400050" defTabSz="685800">
              <a:defRPr/>
            </a:pPr>
            <a:r>
              <a:rPr lang="en-US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  </a:t>
            </a:r>
            <a:r>
              <a:rPr lang="zh-TW" altLang="zh-TW" sz="405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修業為由申請緩徵。</a:t>
            </a:r>
            <a:endParaRPr lang="zh-TW" altLang="zh-TW" sz="4050" b="1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54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58E6C142-219E-4CBE-B7B3-70726310BF71}"/>
              </a:ext>
            </a:extLst>
          </p:cNvPr>
          <p:cNvSpPr txBox="1"/>
          <p:nvPr/>
        </p:nvSpPr>
        <p:spPr>
          <a:xfrm>
            <a:off x="1343472" y="3468816"/>
            <a:ext cx="10009112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相關操作說明請至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115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學年度新生始業輔導專區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查詢。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9D4FBB2F-1B32-4037-A462-4D3D5C3FA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9" y="4415286"/>
            <a:ext cx="7488832" cy="894230"/>
          </a:xfrm>
          <a:solidFill>
            <a:srgbClr val="D9FFD9"/>
          </a:solidFill>
          <a:ln w="762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fontAlgn="t"/>
            <a:r>
              <a:rPr lang="en-US" altLang="zh-TW" b="1" dirty="0"/>
              <a:t>	     	</a:t>
            </a:r>
            <a:br>
              <a:rPr lang="zh-TW" altLang="zh-TW" dirty="0"/>
            </a:br>
            <a:br>
              <a:rPr lang="en-US" altLang="zh-TW" sz="600" dirty="0"/>
            </a:br>
            <a:br>
              <a:rPr lang="en-US" altLang="zh-TW" sz="600" dirty="0"/>
            </a:br>
            <a:br>
              <a:rPr lang="en-US" altLang="zh-TW" sz="600" dirty="0"/>
            </a:br>
            <a:br>
              <a:rPr lang="en-US" altLang="zh-TW" sz="600" dirty="0"/>
            </a:br>
            <a:br>
              <a:rPr lang="en-US" altLang="zh-TW" sz="600" dirty="0"/>
            </a:br>
            <a:r>
              <a:rPr lang="zh-TW" altLang="zh-TW" sz="49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en-US" sz="49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申請學分費減免</a:t>
            </a:r>
            <a:r>
              <a:rPr lang="zh-TW" altLang="zh-TW" sz="49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作業流程</a:t>
            </a:r>
            <a:endParaRPr lang="zh-TW" altLang="en-US" sz="49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711624" y="148898"/>
            <a:ext cx="6768752" cy="2016224"/>
          </a:xfrm>
        </p:spPr>
        <p:txBody>
          <a:bodyPr>
            <a:normAutofit/>
          </a:bodyPr>
          <a:lstStyle/>
          <a:p>
            <a:r>
              <a:rPr lang="zh-TW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本報告未列事項，</a:t>
            </a:r>
            <a:endParaRPr lang="en-US" altLang="zh-TW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均由每次面授通知時補充之，</a:t>
            </a:r>
            <a:endParaRPr lang="en-US" altLang="zh-TW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請全體同學務必注意詳閱</a:t>
            </a:r>
            <a:r>
              <a:rPr lang="zh-TW" altLang="zh-TW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面授通知</a:t>
            </a:r>
            <a:r>
              <a:rPr lang="zh-TW" altLang="zh-TW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3">
            <a:extLst>
              <a:ext uri="{FF2B5EF4-FFF2-40B4-BE49-F238E27FC236}">
                <a16:creationId xmlns:a16="http://schemas.microsoft.com/office/drawing/2014/main" id="{816C3EBB-9899-418E-AF7A-606B63688913}"/>
              </a:ext>
            </a:extLst>
          </p:cNvPr>
          <p:cNvSpPr txBox="1">
            <a:spLocks/>
          </p:cNvSpPr>
          <p:nvPr/>
        </p:nvSpPr>
        <p:spPr>
          <a:xfrm>
            <a:off x="1343472" y="5580529"/>
            <a:ext cx="10009112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spcBef>
                <a:spcPts val="0"/>
              </a:spcBef>
              <a:buClrTx/>
              <a:buSzTx/>
              <a:defRPr/>
            </a:pPr>
            <a:r>
              <a:rPr lang="zh-TW" altLang="en-US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相關操作說明請至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115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學年度新生始業輔導專區</a:t>
            </a:r>
            <a:r>
              <a:rPr lang="zh-TW" altLang="en-US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查詢。</a:t>
            </a: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A3BC1BB-66CB-46D0-B2E0-C4F5690E011E}"/>
              </a:ext>
            </a:extLst>
          </p:cNvPr>
          <p:cNvSpPr txBox="1">
            <a:spLocks/>
          </p:cNvSpPr>
          <p:nvPr/>
        </p:nvSpPr>
        <p:spPr>
          <a:xfrm>
            <a:off x="767408" y="2276874"/>
            <a:ext cx="4680520" cy="920930"/>
          </a:xfrm>
          <a:prstGeom prst="rect">
            <a:avLst/>
          </a:prstGeom>
          <a:solidFill>
            <a:srgbClr val="CCFFFF"/>
          </a:solidFill>
          <a:ln w="76200"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t"/>
            <a:r>
              <a:rPr lang="en-US" altLang="zh-TW" sz="4400" b="1" dirty="0">
                <a:solidFill>
                  <a:srgbClr val="0000CC"/>
                </a:solidFill>
              </a:rPr>
              <a:t>	     	</a:t>
            </a:r>
            <a:br>
              <a:rPr lang="zh-TW" altLang="zh-TW" sz="4400" dirty="0">
                <a:solidFill>
                  <a:srgbClr val="0000CC"/>
                </a:solidFill>
              </a:rPr>
            </a:br>
            <a:br>
              <a:rPr lang="en-US" altLang="zh-TW" sz="4400" dirty="0">
                <a:solidFill>
                  <a:srgbClr val="0000CC"/>
                </a:solidFill>
              </a:rPr>
            </a:br>
            <a:br>
              <a:rPr lang="en-US" altLang="zh-TW" sz="4400" dirty="0">
                <a:solidFill>
                  <a:srgbClr val="0000CC"/>
                </a:solidFill>
              </a:rPr>
            </a:br>
            <a:br>
              <a:rPr lang="en-US" altLang="zh-TW" sz="4400" dirty="0">
                <a:solidFill>
                  <a:srgbClr val="0000CC"/>
                </a:solidFill>
              </a:rPr>
            </a:br>
            <a:br>
              <a:rPr lang="en-US" altLang="zh-TW" sz="4400" dirty="0">
                <a:solidFill>
                  <a:srgbClr val="0000CC"/>
                </a:solidFill>
              </a:rPr>
            </a:br>
            <a:br>
              <a:rPr lang="en-US" altLang="zh-TW" sz="4400" dirty="0">
                <a:solidFill>
                  <a:srgbClr val="0000CC"/>
                </a:solidFill>
              </a:rPr>
            </a:br>
            <a:r>
              <a:rPr lang="zh-TW" altLang="zh-TW" sz="4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學生請假作業流程</a:t>
            </a:r>
            <a:endParaRPr lang="zh-TW" altLang="en-US" sz="4400" dirty="0">
              <a:solidFill>
                <a:srgbClr val="0000CC"/>
              </a:solidFill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6E95C32-46A3-485B-8351-8A539C2A5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9661"/>
            <a:ext cx="331236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15498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 曲目 1">
            <a:hlinkClick r:id="" action="ppaction://media"/>
            <a:extLst>
              <a:ext uri="{FF2B5EF4-FFF2-40B4-BE49-F238E27FC236}">
                <a16:creationId xmlns:a16="http://schemas.microsoft.com/office/drawing/2014/main" id="{07C28078-68AC-4A19-B107-863FAC9783F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79494" y="260648"/>
            <a:ext cx="865074" cy="76553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8CF57FC-B07E-4145-8CF6-8B902D7B81CD}"/>
              </a:ext>
            </a:extLst>
          </p:cNvPr>
          <p:cNvSpPr txBox="1"/>
          <p:nvPr/>
        </p:nvSpPr>
        <p:spPr>
          <a:xfrm>
            <a:off x="2029350" y="136654"/>
            <a:ext cx="8171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n w="6350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  國立臺中科技大學    </a:t>
            </a:r>
            <a:r>
              <a:rPr lang="zh-TW" altLang="en-US" sz="4800" b="1" dirty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校 歌</a:t>
            </a:r>
            <a:endParaRPr lang="zh-TW" altLang="en-US" sz="4000" dirty="0">
              <a:ln w="6350">
                <a:noFill/>
              </a:ln>
              <a:solidFill>
                <a:srgbClr val="FF0000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9828CDD-5BD1-4B02-B1E0-A70B89D4188E}"/>
              </a:ext>
            </a:extLst>
          </p:cNvPr>
          <p:cNvSpPr txBox="1"/>
          <p:nvPr/>
        </p:nvSpPr>
        <p:spPr>
          <a:xfrm>
            <a:off x="1199456" y="791249"/>
            <a:ext cx="8640960" cy="4149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玉山聳立雲天上，映著日月天地長，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敬業樂群，創新揚，務實致用，品德為綱，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根深不怕風強，培育好棟樑，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百年流芳，教澤孔長，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臺中科大 為國家創造榮光。</a:t>
            </a:r>
          </a:p>
        </p:txBody>
      </p:sp>
    </p:spTree>
    <p:extLst>
      <p:ext uri="{BB962C8B-B14F-4D97-AF65-F5344CB8AC3E}">
        <p14:creationId xmlns:p14="http://schemas.microsoft.com/office/powerpoint/2010/main" val="3208972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009"/>
                            </p:stCondLst>
                            <p:childTnLst>
                              <p:par>
                                <p:cTn id="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9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6009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7009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8009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7561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5F4824F8-DE2E-4AE8-82DC-D8E71513F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7633" y="1302714"/>
            <a:ext cx="7998737" cy="1391970"/>
          </a:xfrm>
        </p:spPr>
        <p:txBody>
          <a:bodyPr>
            <a:noAutofit/>
          </a:bodyPr>
          <a:lstStyle/>
          <a:p>
            <a:pPr algn="ctr"/>
            <a:br>
              <a:rPr lang="en-US" altLang="zh-TW" sz="4725" b="1" dirty="0">
                <a:solidFill>
                  <a:schemeClr val="accent3"/>
                </a:solidFill>
              </a:rPr>
            </a:br>
            <a:endParaRPr lang="zh-TW" altLang="en-US" sz="4725" b="1" dirty="0">
              <a:solidFill>
                <a:schemeClr val="accent3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916049" y="1307486"/>
            <a:ext cx="8359902" cy="4519422"/>
          </a:xfrm>
        </p:spPr>
        <p:txBody>
          <a:bodyPr>
            <a:noAutofit/>
          </a:bodyPr>
          <a:lstStyle/>
          <a:p>
            <a:pPr marL="34290" indent="0" algn="ctr">
              <a:buNone/>
            </a:pPr>
            <a:r>
              <a:rPr lang="zh-TW" altLang="en-US" sz="14400" b="1" dirty="0">
                <a:ln w="3810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glow rad="228600">
                    <a:srgbClr val="FFCCFF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總務業務</a:t>
            </a:r>
            <a:endParaRPr lang="en-US" altLang="zh-TW" sz="14400" b="1" dirty="0">
              <a:ln w="38100">
                <a:solidFill>
                  <a:schemeClr val="tx1"/>
                </a:solidFill>
              </a:ln>
              <a:solidFill>
                <a:srgbClr val="0066FF"/>
              </a:solidFill>
              <a:effectLst>
                <a:glow rad="228600">
                  <a:srgbClr val="FFCCFF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34290" indent="0">
              <a:buNone/>
            </a:pPr>
            <a:r>
              <a:rPr lang="zh-TW" altLang="en-US" sz="10500" b="1" dirty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rgbClr val="FFCCFF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　　</a:t>
            </a:r>
            <a:r>
              <a:rPr lang="zh-TW" altLang="en-US" sz="10500" b="1" dirty="0">
                <a:ln w="38100">
                  <a:solidFill>
                    <a:schemeClr val="tx1"/>
                  </a:solidFill>
                </a:ln>
                <a:solidFill>
                  <a:srgbClr val="FFFF99"/>
                </a:solidFill>
                <a:effectLst>
                  <a:glow rad="228600">
                    <a:srgbClr val="FFCCFF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說明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2A48361-7F3F-4BE3-89E0-336110D85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2909472"/>
            <a:ext cx="2952170" cy="394852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C9846B0-3E31-4680-B4AF-C87322BB5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068960"/>
            <a:ext cx="3019170" cy="301917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285B6E2-6C7D-4F7B-A1B0-FF8EE5852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97" y="2449315"/>
            <a:ext cx="144016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1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07368" y="235395"/>
            <a:ext cx="4968552" cy="855732"/>
          </a:xfrm>
          <a:solidFill>
            <a:srgbClr val="000099"/>
          </a:solidFill>
        </p:spPr>
        <p:txBody>
          <a:bodyPr>
            <a:normAutofit/>
          </a:bodyPr>
          <a:lstStyle/>
          <a:p>
            <a:pPr algn="ctr"/>
            <a:r>
              <a:rPr lang="zh-TW" altLang="en-US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r>
              <a:rPr lang="zh-TW" altLang="zh-TW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理</a:t>
            </a:r>
            <a:r>
              <a:rPr lang="zh-TW" altLang="en-US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汽機車</a:t>
            </a:r>
            <a:r>
              <a:rPr lang="zh-TW" altLang="zh-TW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停車證</a:t>
            </a: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29030" y="1196752"/>
            <a:ext cx="9339378" cy="5184576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空院上班日可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機車停車證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每人每學年</a:t>
            </a:r>
            <a:r>
              <a:rPr lang="en-US" altLang="zh-TW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200</a:t>
            </a:r>
            <a:r>
              <a:rPr lang="zh-TW" altLang="zh-TW" sz="3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zh-TW" altLang="zh-TW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完成手續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後以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學生證刷卡進入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機車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停車場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，並請將標籤紙貼在車牌上，供警衛方便查驗，如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遺失補發費用為</a:t>
            </a:r>
            <a:r>
              <a:rPr lang="en-US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endParaRPr lang="zh-TW" altLang="zh-TW" sz="2800" b="1" u="sng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如須辦理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汽車停車證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申請</a:t>
            </a:r>
            <a:r>
              <a:rPr lang="en-US" altLang="zh-TW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預計可抽</a:t>
            </a:r>
            <a:r>
              <a:rPr lang="en-US" altLang="zh-TW" sz="2800" b="1" u="sng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48</a:t>
            </a:r>
            <a:r>
              <a:rPr lang="zh-TW" altLang="zh-TW" sz="2800" b="1" u="sng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個車位</a:t>
            </a:r>
            <a:r>
              <a:rPr lang="en-US" altLang="zh-TW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本校會於</a:t>
            </a:r>
            <a:r>
              <a:rPr lang="en-US" altLang="zh-TW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日～</a:t>
            </a:r>
            <a:r>
              <a:rPr lang="en-US" altLang="zh-TW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17</a:t>
            </a:r>
            <a:r>
              <a:rPr lang="zh-TW" altLang="en-US" sz="3200" b="1" dirty="0">
                <a:solidFill>
                  <a:srgbClr val="0000CC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日公告線上並開放登記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日統一抽籤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，中籤者開學後第一次面授日至空院綜合業務組繳納停車費。</a:t>
            </a:r>
            <a:r>
              <a:rPr lang="zh-TW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依抽籤順序前</a:t>
            </a:r>
            <a:r>
              <a:rPr lang="en-US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48</a:t>
            </a:r>
            <a:r>
              <a:rPr lang="zh-TW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人至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綜合業務組</a:t>
            </a:r>
            <a:r>
              <a:rPr lang="zh-TW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繳費</a:t>
            </a:r>
            <a:r>
              <a:rPr lang="en-US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汽車停車一年</a:t>
            </a:r>
            <a:r>
              <a:rPr lang="en-US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1200</a:t>
            </a:r>
            <a:r>
              <a:rPr lang="zh-TW" altLang="en-US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元。</a:t>
            </a:r>
            <a:r>
              <a:rPr lang="en-US" altLang="zh-TW" sz="28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汽車部份，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假日班限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星期日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停車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平日班限</a:t>
            </a:r>
            <a:r>
              <a:rPr lang="en-US" altLang="zh-TW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面授日</a:t>
            </a:r>
            <a:r>
              <a:rPr lang="en-US" altLang="zh-TW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8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當天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，由本校系統設定入場，平日班同學繳費時請額外告知承辦人員。</a:t>
            </a:r>
            <a:endParaRPr lang="zh-TW" altLang="zh-TW" sz="2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>
            <a:hlinkClick r:id="rId2"/>
            <a:extLst>
              <a:ext uri="{FF2B5EF4-FFF2-40B4-BE49-F238E27FC236}">
                <a16:creationId xmlns:a16="http://schemas.microsoft.com/office/drawing/2014/main" id="{8D5C4148-2711-4A29-B017-48C6860F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4776813"/>
            <a:ext cx="1957191" cy="195719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42DDD34-BAD3-4196-9EFF-674FE3E8B277}"/>
              </a:ext>
            </a:extLst>
          </p:cNvPr>
          <p:cNvSpPr/>
          <p:nvPr/>
        </p:nvSpPr>
        <p:spPr>
          <a:xfrm>
            <a:off x="5598423" y="5787261"/>
            <a:ext cx="43140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機車停車證</a:t>
            </a:r>
            <a:b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https://reurl.cc/DO40o5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581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4D547D9-9014-4296-AB0D-29465393A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87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3DA38F4C-1B35-4409-892E-3BCAC789D1C0}"/>
              </a:ext>
            </a:extLst>
          </p:cNvPr>
          <p:cNvSpPr txBox="1">
            <a:spLocks/>
          </p:cNvSpPr>
          <p:nvPr/>
        </p:nvSpPr>
        <p:spPr>
          <a:xfrm>
            <a:off x="1596058" y="1484784"/>
            <a:ext cx="8999884" cy="16634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綜合業務組</a:t>
            </a:r>
            <a:r>
              <a:rPr lang="zh-TW" altLang="zh-TW" sz="5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報告事項</a:t>
            </a:r>
            <a:endParaRPr lang="zh-TW" altLang="en-US" b="1" dirty="0">
              <a:solidFill>
                <a:srgbClr val="FF0000"/>
              </a:solidFill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E78F92D5-DA27-4880-A525-159EAD0380F9}"/>
              </a:ext>
            </a:extLst>
          </p:cNvPr>
          <p:cNvSpPr txBox="1">
            <a:spLocks/>
          </p:cNvSpPr>
          <p:nvPr/>
        </p:nvSpPr>
        <p:spPr>
          <a:xfrm>
            <a:off x="1902092" y="2996953"/>
            <a:ext cx="8387816" cy="28602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None/>
            </a:pPr>
            <a:r>
              <a:rPr lang="zh-TW" altLang="en-US" sz="6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陳盈幸</a:t>
            </a:r>
            <a:r>
              <a:rPr lang="zh-TW" altLang="en-US" sz="5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組長</a:t>
            </a:r>
            <a:endParaRPr lang="en-US" altLang="zh-TW" sz="5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 </a:t>
            </a:r>
            <a:endParaRPr lang="en-US" altLang="zh-TW" sz="2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0EDA86-3D52-4F0E-94FD-1DAF5CEBDA24}"/>
              </a:ext>
            </a:extLst>
          </p:cNvPr>
          <p:cNvSpPr txBox="1"/>
          <p:nvPr/>
        </p:nvSpPr>
        <p:spPr>
          <a:xfrm>
            <a:off x="4090853" y="603080"/>
            <a:ext cx="11288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中科</a:t>
            </a:r>
            <a:endParaRPr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大樓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8EFCBA5-F7AA-4153-9995-FB367BD7A31C}"/>
              </a:ext>
            </a:extLst>
          </p:cNvPr>
          <p:cNvSpPr txBox="1"/>
          <p:nvPr/>
        </p:nvSpPr>
        <p:spPr>
          <a:xfrm>
            <a:off x="6456040" y="68398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三樓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141F50D-A24B-4C7F-B02D-54A19BC47FB7}"/>
              </a:ext>
            </a:extLst>
          </p:cNvPr>
          <p:cNvSpPr txBox="1"/>
          <p:nvPr/>
        </p:nvSpPr>
        <p:spPr>
          <a:xfrm>
            <a:off x="8899784" y="517448"/>
            <a:ext cx="13901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3310</a:t>
            </a:r>
          </a:p>
          <a:p>
            <a:r>
              <a:rPr lang="en-US" altLang="zh-TW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3311</a:t>
            </a:r>
            <a:endParaRPr lang="zh-TW" altLang="en-US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3FEA65B-B240-4355-8801-8D8DEBB4BAA9}"/>
              </a:ext>
            </a:extLst>
          </p:cNvPr>
          <p:cNvSpPr txBox="1"/>
          <p:nvPr/>
        </p:nvSpPr>
        <p:spPr>
          <a:xfrm>
            <a:off x="2171564" y="485228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三民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校區</a:t>
            </a:r>
          </a:p>
        </p:txBody>
      </p:sp>
    </p:spTree>
    <p:extLst>
      <p:ext uri="{BB962C8B-B14F-4D97-AF65-F5344CB8AC3E}">
        <p14:creationId xmlns:p14="http://schemas.microsoft.com/office/powerpoint/2010/main" val="394269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24ED627-8BFE-413B-9BF0-198861832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0"/>
            <a:ext cx="6336704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9E7F653-F777-4381-A1C2-4B3499D46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764704"/>
            <a:ext cx="3480793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0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9376" y="321568"/>
            <a:ext cx="8280920" cy="803176"/>
          </a:xfrm>
          <a:solidFill>
            <a:srgbClr val="000099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zh-TW" altLang="zh-TW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網路申請停車證操作流程</a:t>
            </a:r>
            <a:r>
              <a:rPr lang="en-US" altLang="zh-TW" b="1" dirty="0">
                <a:ln w="6600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n w="6600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有學號</a:t>
            </a:r>
            <a:r>
              <a:rPr lang="en-US" altLang="zh-TW" b="1" dirty="0">
                <a:ln w="6600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4400" b="1" dirty="0">
              <a:ln w="6600">
                <a:noFill/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983432" y="1276600"/>
            <a:ext cx="8568952" cy="54647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國立臺中科技大學附設空中進修學院首頁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學生登入管理系統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8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eportal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鍵入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學號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密碼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「學生管理系統」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點選左上角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「主選單」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「外部連結」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「申請與列印」</a:t>
            </a:r>
            <a:endParaRPr lang="en-US" altLang="zh-TW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按同意上述權益說明內容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輸入基本資料及停車證申請車證種類及車牌號碼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→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送出申請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26CBD51-6609-4EF9-AED9-8F359AE36E6D}"/>
              </a:ext>
            </a:extLst>
          </p:cNvPr>
          <p:cNvSpPr txBox="1"/>
          <p:nvPr/>
        </p:nvSpPr>
        <p:spPr>
          <a:xfrm>
            <a:off x="6987264" y="2780928"/>
            <a:ext cx="4752528" cy="2062103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若新生尚未取得正式學號，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請帶手機直接到中科大樓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樓空中學院綜合業務組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(3310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室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掃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QR_CODE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辦理。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3813051-0D8D-45B8-9CD6-8202CA854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706" y="2488698"/>
            <a:ext cx="1732390" cy="173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73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6459F67-D15B-4FF7-9576-AA2C7D18A10C}"/>
              </a:ext>
            </a:extLst>
          </p:cNvPr>
          <p:cNvSpPr txBox="1"/>
          <p:nvPr/>
        </p:nvSpPr>
        <p:spPr>
          <a:xfrm>
            <a:off x="7536160" y="764704"/>
            <a:ext cx="2808312" cy="1077218"/>
          </a:xfrm>
          <a:prstGeom prst="rect">
            <a:avLst/>
          </a:prstGeom>
          <a:solidFill>
            <a:srgbClr val="0000CC"/>
          </a:solidFill>
          <a:ln w="76200">
            <a:solidFill>
              <a:srgbClr val="FF00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汽、機車</a:t>
            </a:r>
            <a:b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停車場位置圖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EE67B04B-590F-4CDE-B0F9-033C15396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705688C-3866-42A6-8D52-D64597AB9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45378"/>
            <a:ext cx="1700054" cy="170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8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07368" y="401234"/>
            <a:ext cx="3530353" cy="803176"/>
          </a:xfrm>
          <a:solidFill>
            <a:srgbClr val="000099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zh-TW" altLang="zh-TW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教室冷氣卡</a:t>
            </a: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9416" y="1700808"/>
            <a:ext cx="8208912" cy="4608512"/>
          </a:xfrm>
        </p:spPr>
        <p:txBody>
          <a:bodyPr>
            <a:normAutofit/>
          </a:bodyPr>
          <a:lstStyle/>
          <a:p>
            <a:r>
              <a:rPr lang="en-US" altLang="zh-TW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購卡</a:t>
            </a:r>
            <a:r>
              <a:rPr lang="en-US" altLang="zh-TW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請至</a:t>
            </a:r>
            <a:r>
              <a:rPr lang="zh-TW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資訊樓一樓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、中商大樓一樓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自動販賣機購買，</a:t>
            </a:r>
            <a:r>
              <a:rPr lang="zh-TW" altLang="zh-TW" sz="32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空卡每張為</a:t>
            </a:r>
            <a:r>
              <a:rPr lang="en-US" altLang="zh-TW" sz="32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zh-TW" sz="32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元再儲值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退費</a:t>
            </a:r>
            <a:r>
              <a:rPr lang="en-US" altLang="zh-TW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冷氣卡退費請攜</a:t>
            </a:r>
            <a:r>
              <a:rPr lang="zh-TW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存摺影本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冷氣卡</a:t>
            </a:r>
            <a:br>
              <a:rPr lang="en-US" altLang="zh-TW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綜合業務組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(3310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室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8D901A3-B413-4AB0-8979-934DB6233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3166621"/>
            <a:ext cx="3495436" cy="36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99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9376" y="386660"/>
            <a:ext cx="4610473" cy="830997"/>
          </a:xfrm>
          <a:solidFill>
            <a:srgbClr val="000099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zh-TW" altLang="en-US" sz="4400" b="1" dirty="0">
                <a:ln w="6600">
                  <a:noFill/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教學器材之借用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09329" y="1463890"/>
            <a:ext cx="9361040" cy="5012666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請各班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班代表或服務股長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，於開學第一次面授日當日上課前，至空院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綜合業務組辦公室</a:t>
            </a:r>
            <a:r>
              <a:rPr lang="en-US" altLang="zh-TW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(3310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室</a:t>
            </a:r>
            <a:r>
              <a:rPr lang="en-US" altLang="zh-TW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，領取作業櫃室鑰匙，櫃內有各班上課需用之麥克風，少數教室內含電扇控制器。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學期中，每次上完課，請將器材歸位並上鎖，請幹部自行保管鑰匙。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器材或鑰匙如有遺失需照價賠償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教室電腦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若有故障</a:t>
            </a:r>
            <a:r>
              <a:rPr lang="zh-TW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可以掃描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QR CODE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進行線上報修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在教室內有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或至空院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綜合業務組辦公室</a:t>
            </a:r>
            <a:r>
              <a:rPr lang="en-US" altLang="zh-TW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(3310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室</a:t>
            </a:r>
            <a:r>
              <a:rPr lang="en-US" altLang="zh-TW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辦公室登記修繕，以便追蹤運作是否正常。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DA5A5C6-BC1C-493E-BA54-8B858B0E5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2780928"/>
            <a:ext cx="2639616" cy="298200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0F886B4-7941-4A64-B37E-4938453C26F7}"/>
              </a:ext>
            </a:extLst>
          </p:cNvPr>
          <p:cNvSpPr/>
          <p:nvPr/>
        </p:nvSpPr>
        <p:spPr>
          <a:xfrm>
            <a:off x="4151784" y="5758250"/>
            <a:ext cx="7560840" cy="954107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CC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班級上課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教室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清潔由各班自行排值日同學</a:t>
            </a:r>
            <a:b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整理，請依垃圾分類共同維持清潔。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262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CF359A2-1630-4FC2-9442-FAB3E345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91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8D0F393-8C46-48B5-9E56-13FF5AC2BB59}"/>
              </a:ext>
            </a:extLst>
          </p:cNvPr>
          <p:cNvSpPr txBox="1"/>
          <p:nvPr/>
        </p:nvSpPr>
        <p:spPr>
          <a:xfrm>
            <a:off x="983432" y="4293096"/>
            <a:ext cx="7956884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152400"/>
            <a:bevelB w="25400" h="95250"/>
          </a:sp3d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請於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9/20(</a:t>
            </a:r>
            <a:r>
              <a:rPr lang="zh-TW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開學日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第一次面授日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</a:p>
          <a:p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每班由</a:t>
            </a:r>
            <a:r>
              <a:rPr lang="zh-TW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服務股長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中科大樓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樓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3310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室綜合業務組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領取上課器材櫃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中科大樓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樓大廳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的鑰匙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整個學期請保管好鑰匙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, </a:t>
            </a:r>
          </a:p>
          <a:p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學期末再繳回綜合業務組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謝謝大家。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A527CD7-95EA-44FE-B60B-C59B49D9E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971818"/>
            <a:ext cx="28083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2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8103A95-B9CC-4247-BC4C-34D7269D9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544BA34-7ABC-46AF-B059-F7EAC650F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365104"/>
            <a:ext cx="2307704" cy="252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47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68CEC24-C93A-450A-82BE-A7994ED3D5AD}"/>
              </a:ext>
            </a:extLst>
          </p:cNvPr>
          <p:cNvSpPr txBox="1"/>
          <p:nvPr/>
        </p:nvSpPr>
        <p:spPr>
          <a:xfrm>
            <a:off x="407368" y="404664"/>
            <a:ext cx="3960440" cy="5816977"/>
          </a:xfrm>
          <a:prstGeom prst="rect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115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上課教室代碼</a:t>
            </a:r>
            <a:br>
              <a:rPr lang="en-US" altLang="zh-TW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對照表</a:t>
            </a:r>
            <a:endParaRPr lang="en-US" altLang="zh-TW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字頭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中科大樓</a:t>
            </a:r>
            <a:b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空院各行政辦公室</a:t>
            </a:r>
            <a:r>
              <a:rPr lang="en-US" altLang="zh-TW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上課教室大樓：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字頭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翰英樓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字頭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弘業樓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字頭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中商大樓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D191F26-6079-43CF-8AD0-75E8B0174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840" y="1"/>
            <a:ext cx="7416824" cy="30665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56C444C-5EA2-4165-B5E8-B32B0488D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840" y="3066522"/>
            <a:ext cx="7416824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4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02C4F991-BB54-4D35-BF79-B9BC11D9A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B7C72958-18A6-424D-A847-21C4AE1576D8}"/>
              </a:ext>
            </a:extLst>
          </p:cNvPr>
          <p:cNvSpPr txBox="1"/>
          <p:nvPr/>
        </p:nvSpPr>
        <p:spPr>
          <a:xfrm>
            <a:off x="3152346" y="404664"/>
            <a:ext cx="903965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5000" b="1" dirty="0">
                <a:ln w="19050">
                  <a:solidFill>
                    <a:srgbClr val="0000C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書法家行楷體" panose="02010609000101010101" pitchFamily="49" charset="-120"/>
              </a:rPr>
              <a:t>揚帆啟航</a:t>
            </a:r>
            <a:endParaRPr lang="en-US" altLang="zh-TW" sz="15000" b="1" dirty="0">
              <a:ln w="19050">
                <a:solidFill>
                  <a:srgbClr val="0000CC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書法家行楷體" panose="02010609000101010101" pitchFamily="49" charset="-120"/>
            </a:endParaRPr>
          </a:p>
          <a:p>
            <a:r>
              <a:rPr lang="zh-TW" altLang="en-US" sz="15000" b="1" dirty="0">
                <a:ln w="19050">
                  <a:solidFill>
                    <a:srgbClr val="0000CC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書法家行楷體" panose="02010609000101010101" pitchFamily="49" charset="-120"/>
              </a:rPr>
              <a:t>  成就未來</a:t>
            </a:r>
          </a:p>
        </p:txBody>
      </p:sp>
    </p:spTree>
    <p:extLst>
      <p:ext uri="{BB962C8B-B14F-4D97-AF65-F5344CB8AC3E}">
        <p14:creationId xmlns:p14="http://schemas.microsoft.com/office/powerpoint/2010/main" val="578512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3FEE8A1E-FBA7-4B46-9580-14197218C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12192000" cy="5877272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E65FE82-A682-4221-838D-BAFC05C9941E}"/>
              </a:ext>
            </a:extLst>
          </p:cNvPr>
          <p:cNvSpPr txBox="1"/>
          <p:nvPr/>
        </p:nvSpPr>
        <p:spPr>
          <a:xfrm>
            <a:off x="263352" y="195898"/>
            <a:ext cx="10585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n w="6600">
                  <a:noFill/>
                  <a:prstDash val="solid"/>
                </a:ln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歡迎您～</a:t>
            </a:r>
            <a:endParaRPr lang="en-US" altLang="zh-TW" sz="4800" b="1" dirty="0">
              <a:ln w="6600">
                <a:noFill/>
                <a:prstDash val="solid"/>
              </a:ln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800" b="1" dirty="0">
                <a:ln w="6600">
                  <a:noFill/>
                  <a:prstDash val="solid"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成為國立臺中科技大學空中學院的新生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DAA824D-A22F-4760-87C2-F998FDFEAFC9}"/>
              </a:ext>
            </a:extLst>
          </p:cNvPr>
          <p:cNvSpPr txBox="1"/>
          <p:nvPr/>
        </p:nvSpPr>
        <p:spPr>
          <a:xfrm>
            <a:off x="3392640" y="5215552"/>
            <a:ext cx="5406721" cy="14465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圓體 Std W7" panose="02000700000000000000" pitchFamily="50" charset="-120"/>
                <a:ea typeface="華康圓體 Std W7" panose="02000700000000000000" pitchFamily="50" charset="-120"/>
              </a:rPr>
              <a:t>綜合業務組</a:t>
            </a:r>
            <a:r>
              <a:rPr lang="zh-TW" altLang="en-US" sz="2800" dirty="0">
                <a:latin typeface="華康圓體 Std W7" panose="02000700000000000000" pitchFamily="50" charset="-120"/>
                <a:ea typeface="華康圓體 Std W7" panose="02000700000000000000" pitchFamily="50" charset="-120"/>
              </a:rPr>
              <a:t>服務電話</a:t>
            </a:r>
            <a:endParaRPr lang="en-US" altLang="zh-TW" sz="2800" dirty="0">
              <a:latin typeface="華康圓體 Std W7" panose="02000700000000000000" pitchFamily="50" charset="-120"/>
              <a:ea typeface="華康圓體 Std W7" panose="02000700000000000000" pitchFamily="50" charset="-120"/>
            </a:endParaRPr>
          </a:p>
          <a:p>
            <a:pPr algn="ctr"/>
            <a:r>
              <a:rPr lang="en-US" altLang="zh-TW" sz="3200" dirty="0"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04-</a:t>
            </a:r>
            <a:r>
              <a:rPr lang="en-US" altLang="zh-TW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22195830</a:t>
            </a:r>
            <a:r>
              <a:rPr lang="en-US" altLang="zh-TW" sz="2800" dirty="0"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(</a:t>
            </a:r>
            <a:r>
              <a:rPr lang="zh-TW" altLang="en-US" sz="2800" dirty="0"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代表號</a:t>
            </a:r>
            <a:r>
              <a:rPr lang="en-US" altLang="zh-TW" sz="2800" dirty="0">
                <a:latin typeface="華康圓體 Std W8" panose="02000800000000000000" pitchFamily="50" charset="-120"/>
                <a:ea typeface="華康圓體 Std W8" panose="02000800000000000000" pitchFamily="50" charset="-120"/>
              </a:rPr>
              <a:t>)</a:t>
            </a:r>
            <a:endParaRPr lang="zh-TW" altLang="en-US" sz="4400" dirty="0">
              <a:latin typeface="華康圓體 Std W8" panose="02000800000000000000" pitchFamily="50" charset="-120"/>
              <a:ea typeface="華康圓體 Std W8" panose="02000800000000000000" pitchFamily="50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0E6312F-13F7-4124-BEC6-362532FCB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0654" y="2708920"/>
            <a:ext cx="3034709" cy="4052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308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5F4824F8-DE2E-4AE8-82DC-D8E71513F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7633" y="1302714"/>
            <a:ext cx="7998737" cy="1391970"/>
          </a:xfrm>
        </p:spPr>
        <p:txBody>
          <a:bodyPr>
            <a:noAutofit/>
          </a:bodyPr>
          <a:lstStyle/>
          <a:p>
            <a:pPr algn="ctr"/>
            <a:br>
              <a:rPr lang="en-US" altLang="zh-TW" sz="4725" b="1" dirty="0">
                <a:solidFill>
                  <a:schemeClr val="accent3"/>
                </a:solidFill>
              </a:rPr>
            </a:br>
            <a:endParaRPr lang="zh-TW" altLang="en-US" sz="4725" b="1" dirty="0">
              <a:solidFill>
                <a:schemeClr val="accent3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916049" y="1307486"/>
            <a:ext cx="8359902" cy="4519422"/>
          </a:xfrm>
        </p:spPr>
        <p:txBody>
          <a:bodyPr>
            <a:noAutofit/>
          </a:bodyPr>
          <a:lstStyle/>
          <a:p>
            <a:pPr marL="34290" indent="0" algn="ctr">
              <a:buNone/>
            </a:pPr>
            <a:r>
              <a:rPr lang="zh-TW" altLang="en-US" sz="14400" b="1" dirty="0">
                <a:ln w="3810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228600">
                    <a:srgbClr val="FFFF99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學生事務</a:t>
            </a:r>
            <a:endParaRPr lang="en-US" altLang="zh-TW" sz="14400" b="1" dirty="0">
              <a:ln w="38100"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228600">
                  <a:srgbClr val="FFFF99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34290" indent="0">
              <a:buNone/>
            </a:pPr>
            <a:r>
              <a:rPr lang="zh-TW" altLang="en-US" sz="10500" b="1" dirty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rgbClr val="FFFF99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　　</a:t>
            </a:r>
            <a:r>
              <a:rPr lang="zh-TW" altLang="en-US" sz="10500" b="1" dirty="0">
                <a:ln w="38100">
                  <a:solidFill>
                    <a:schemeClr val="tx1"/>
                  </a:solidFill>
                </a:ln>
                <a:solidFill>
                  <a:srgbClr val="66FFFF"/>
                </a:solidFill>
                <a:effectLst>
                  <a:glow rad="228600">
                    <a:srgbClr val="FFFF99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說明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2A48361-7F3F-4BE3-89E0-336110D85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2909472"/>
            <a:ext cx="2952170" cy="394852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FFFEA21-53D8-433A-82F4-55ABF7178B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068960"/>
            <a:ext cx="3019170" cy="301917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4998E16-1BE5-4A8E-96E2-10701880C9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41" y="2616102"/>
            <a:ext cx="144016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內容版面配置區 13"/>
          <p:cNvSpPr>
            <a:spLocks noGrp="1"/>
          </p:cNvSpPr>
          <p:nvPr>
            <p:ph idx="1"/>
          </p:nvPr>
        </p:nvSpPr>
        <p:spPr>
          <a:xfrm>
            <a:off x="1559496" y="1844825"/>
            <a:ext cx="8928992" cy="3744416"/>
          </a:xfrm>
        </p:spPr>
        <p:txBody>
          <a:bodyPr>
            <a:normAutofit/>
          </a:bodyPr>
          <a:lstStyle/>
          <a:p>
            <a:r>
              <a:rPr lang="zh-TW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學生操行成績之評定，</a:t>
            </a:r>
            <a:b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4000" b="1" u="sng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85</a:t>
            </a:r>
            <a:r>
              <a:rPr lang="zh-TW" altLang="zh-TW" sz="4000" b="1" u="sng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zh-TW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為基準分</a:t>
            </a:r>
            <a:r>
              <a:rPr lang="zh-TW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再加減缺曠課、獎懲分數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zh-TW" sz="105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分為滿分，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分為及格，</a:t>
            </a:r>
            <a:b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不滿</a:t>
            </a:r>
            <a:r>
              <a:rPr lang="en-US" altLang="zh-TW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zh-TW" sz="4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分應勒令退學</a:t>
            </a:r>
            <a:r>
              <a:rPr lang="zh-TW" altLang="zh-TW" sz="40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4" name="標題 2">
            <a:extLst>
              <a:ext uri="{FF2B5EF4-FFF2-40B4-BE49-F238E27FC236}">
                <a16:creationId xmlns:a16="http://schemas.microsoft.com/office/drawing/2014/main" id="{0AE7E89D-F44E-49DF-AF3A-31B2CD65CF6C}"/>
              </a:ext>
            </a:extLst>
          </p:cNvPr>
          <p:cNvSpPr txBox="1">
            <a:spLocks/>
          </p:cNvSpPr>
          <p:nvPr/>
        </p:nvSpPr>
        <p:spPr>
          <a:xfrm>
            <a:off x="479376" y="362607"/>
            <a:ext cx="5976664" cy="858746"/>
          </a:xfrm>
          <a:prstGeom prst="rect">
            <a:avLst/>
          </a:prstGeom>
          <a:solidFill>
            <a:srgbClr val="005800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zh-TW" sz="4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一、操行成績之評定：</a:t>
            </a: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BDCA78E-57BB-447E-A7DD-9D40F3731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08953"/>
            <a:ext cx="2448272" cy="244827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625F2BF-39F6-4D4D-9FDA-65D94405D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88" y="3327147"/>
            <a:ext cx="3251666" cy="350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1424" y="1340656"/>
            <a:ext cx="9289032" cy="1926302"/>
          </a:xfrm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zh-TW" altLang="zh-TW" sz="4000" b="1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線上請假</a:t>
            </a: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僅限</a:t>
            </a:r>
            <a:b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事假</a:t>
            </a: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病假</a:t>
            </a: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生理假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36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心理調適假</a:t>
            </a:r>
            <a:r>
              <a:rPr lang="zh-TW" altLang="en-US" sz="3600" b="1" dirty="0">
                <a:solidFill>
                  <a:schemeClr val="tx1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四種</a:t>
            </a:r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b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相關操作說明請詳閱附件</a:t>
            </a:r>
            <a:r>
              <a:rPr lang="en-US" altLang="zh-TW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sz="36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學生請假作業流程</a:t>
            </a:r>
            <a:r>
              <a:rPr lang="en-US" altLang="zh-TW" sz="3600" b="1" u="sng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3600" b="1" u="sng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2">
            <a:extLst>
              <a:ext uri="{FF2B5EF4-FFF2-40B4-BE49-F238E27FC236}">
                <a16:creationId xmlns:a16="http://schemas.microsoft.com/office/drawing/2014/main" id="{085D9792-7556-44C8-8BB5-D38666E4683A}"/>
              </a:ext>
            </a:extLst>
          </p:cNvPr>
          <p:cNvSpPr txBox="1">
            <a:spLocks/>
          </p:cNvSpPr>
          <p:nvPr/>
        </p:nvSpPr>
        <p:spPr>
          <a:xfrm>
            <a:off x="551384" y="311552"/>
            <a:ext cx="7128792" cy="858746"/>
          </a:xfrm>
          <a:prstGeom prst="rect">
            <a:avLst/>
          </a:prstGeom>
          <a:solidFill>
            <a:srgbClr val="0058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zh-TW" sz="4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二、面授日線上請假規則：</a:t>
            </a:r>
            <a:endParaRPr lang="en-US" altLang="zh-TW" sz="4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02E4A0B-29D7-49E4-9AB5-B369DAADB277}"/>
              </a:ext>
            </a:extLst>
          </p:cNvPr>
          <p:cNvSpPr txBox="1"/>
          <p:nvPr/>
        </p:nvSpPr>
        <p:spPr>
          <a:xfrm>
            <a:off x="1039205" y="3266958"/>
            <a:ext cx="95770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719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學生請假區分為事假、病假、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假、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生理假、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喪假、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婚假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、分娩假、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原住民族歲時祭儀假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專案病假及心理調適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假等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十種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77190" indent="-342900">
              <a:lnSpc>
                <a:spcPct val="110000"/>
              </a:lnSpc>
              <a:buFont typeface="+mj-lt"/>
              <a:buAutoNum type="arabicPeriod"/>
            </a:pP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請假請檢附相關證明文件，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須</a:t>
            </a:r>
            <a:r>
              <a:rPr lang="zh-TW" altLang="zh-TW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於缺課之日起</a:t>
            </a:r>
            <a:r>
              <a:rPr lang="en-US" altLang="zh-TW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zh-TW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天內</a:t>
            </a:r>
            <a:r>
              <a:rPr lang="zh-TW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完成</a:t>
            </a:r>
            <a:r>
              <a:rPr lang="zh-TW" altLang="zh-TW" sz="36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請假手續。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6BDFC3D-5AE6-4B6D-B671-8DA3B7018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392" y="116520"/>
            <a:ext cx="225792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2612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D047852-EBD7-40D3-9619-4C2B45FD9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3603404"/>
            <a:ext cx="4607485" cy="338738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95400" y="476672"/>
            <a:ext cx="956209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請同學</a:t>
            </a:r>
            <a:r>
              <a:rPr lang="zh-TW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切勿延遲請假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，以免耽誤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自身權益，影響操行成績；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zh-TW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缺曠課過多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致</a:t>
            </a:r>
            <a:r>
              <a:rPr lang="zh-TW" altLang="zh-TW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操行成績低於</a:t>
            </a:r>
            <a:r>
              <a:rPr lang="en-US" altLang="zh-TW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zh-TW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分以下</a:t>
            </a:r>
            <a:r>
              <a:rPr lang="zh-TW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將依學則相關規定</a:t>
            </a:r>
            <a:r>
              <a:rPr lang="zh-TW" altLang="zh-TW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予以退學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請同學務必特別注意。</a:t>
            </a:r>
            <a:endParaRPr lang="zh-TW" altLang="zh-TW" sz="3200" b="1" kern="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B3E6A62-BDE6-423F-9E7D-30F05627B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188640"/>
            <a:ext cx="293736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21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8329" y="890028"/>
            <a:ext cx="10081120" cy="4540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altLang="zh-TW" sz="3600" dirty="0">
                <a:latin typeface="Cambria"/>
                <a:ea typeface="新細明體" panose="02020500000000000000" pitchFamily="18" charset="-120"/>
              </a:rPr>
              <a:t>        </a:t>
            </a:r>
          </a:p>
          <a:p>
            <a:pPr defTabSz="685800">
              <a:defRPr/>
            </a:pPr>
            <a:r>
              <a:rPr lang="zh-TW" altLang="zh-TW" sz="4800" b="1" dirty="0">
                <a:solidFill>
                  <a:srgbClr val="FF0000"/>
                </a:solidFill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考試假</a:t>
            </a:r>
            <a:r>
              <a:rPr lang="zh-TW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4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defRPr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除因</a:t>
            </a:r>
            <a:r>
              <a:rPr lang="zh-TW" altLang="zh-TW" sz="36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疾病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sz="36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突發重大事故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defRPr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得於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考試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lang="en-US" altLang="zh-TW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天內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補辦請假手續外，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defRPr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其他請假</a:t>
            </a:r>
            <a:r>
              <a:rPr lang="zh-TW" altLang="zh-TW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均須事先</a:t>
            </a:r>
            <a:r>
              <a:rPr lang="zh-TW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申請並經核准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　　應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檢附相關證明文件，未依規定辦理者，</a:t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　　</a:t>
            </a: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不得參加補考。</a:t>
            </a:r>
          </a:p>
          <a:p>
            <a:pPr defTabSz="685800">
              <a:lnSpc>
                <a:spcPts val="1575"/>
              </a:lnSpc>
              <a:defRPr/>
            </a:pPr>
            <a:r>
              <a:rPr lang="en-US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zh-TW" altLang="zh-TW" sz="3600" b="1" kern="1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95CB06D-0301-475D-9EA9-CF28054DEAB8}"/>
              </a:ext>
            </a:extLst>
          </p:cNvPr>
          <p:cNvSpPr txBox="1">
            <a:spLocks/>
          </p:cNvSpPr>
          <p:nvPr/>
        </p:nvSpPr>
        <p:spPr>
          <a:xfrm>
            <a:off x="551384" y="476672"/>
            <a:ext cx="7857572" cy="858746"/>
          </a:xfrm>
          <a:prstGeom prst="rect">
            <a:avLst/>
          </a:prstGeom>
          <a:solidFill>
            <a:srgbClr val="0058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685800">
              <a:lnSpc>
                <a:spcPts val="1575"/>
              </a:lnSpc>
              <a:defRPr/>
            </a:pPr>
            <a:endParaRPr lang="en-US" altLang="zh-TW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en-US" altLang="zh-TW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r>
              <a:rPr lang="zh-TW" altLang="zh-TW" sz="4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三、期中、期末考試請假規則：</a:t>
            </a: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BF6E806F-4DA7-487F-BBDD-3D10EB9D2F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618276"/>
              </p:ext>
            </p:extLst>
          </p:nvPr>
        </p:nvGraphicFramePr>
        <p:xfrm>
          <a:off x="5508547" y="4927378"/>
          <a:ext cx="2314206" cy="1832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9" name="PhotoImpact" r:id="rId3" imgW="3819543" imgH="3024007" progId="PI3.Image">
                  <p:embed/>
                </p:oleObj>
              </mc:Choice>
              <mc:Fallback>
                <p:oleObj name="PhotoImpact" r:id="rId3" imgW="3819543" imgH="3024007" progId="PI3.Image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390BCA60-0E04-4DAB-A11E-7BE8DEFE7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547" y="4927378"/>
                        <a:ext cx="2314206" cy="1832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圖片 8">
            <a:extLst>
              <a:ext uri="{FF2B5EF4-FFF2-40B4-BE49-F238E27FC236}">
                <a16:creationId xmlns:a16="http://schemas.microsoft.com/office/drawing/2014/main" id="{3DADD88D-578A-4AB9-8D6F-A48C8EF7FC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4072633"/>
            <a:ext cx="2852642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63706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5168" y="1509477"/>
            <a:ext cx="842115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800100">
              <a:buFont typeface="Wingdings" panose="05000000000000000000" pitchFamily="2" charset="2"/>
              <a:buChar char="Ø"/>
            </a:pP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由</a:t>
            </a:r>
            <a:r>
              <a:rPr lang="zh-TW" altLang="en-US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各授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課教授</a:t>
            </a:r>
            <a:r>
              <a:rPr lang="zh-TW" altLang="en-US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於</a:t>
            </a:r>
            <a:r>
              <a:rPr lang="zh-TW" altLang="en-US" sz="3600" b="1" u="sng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教師管理系統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進行線上點名</a:t>
            </a:r>
            <a:r>
              <a:rPr lang="zh-TW" altLang="zh-TW" sz="3600" b="1" kern="100" dirty="0">
                <a:latin typeface="Times New Roman" panose="02020603050405020304" pitchFamily="18" charset="0"/>
              </a:rPr>
              <a:t>，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點名紀錄將於每次課程結束起</a:t>
            </a:r>
            <a:r>
              <a:rPr lang="en-US" altLang="zh-TW" sz="4400" b="1" u="sng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</a:rPr>
              <a:t>7</a:t>
            </a:r>
            <a:r>
              <a:rPr lang="zh-TW" altLang="zh-TW" sz="4400" b="1" u="sng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日內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同步上傳於學</a:t>
            </a:r>
            <a:r>
              <a:rPr lang="zh-TW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生個人資料管理系統</a:t>
            </a:r>
            <a:r>
              <a:rPr lang="en-US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(e- portal )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，同學</a:t>
            </a:r>
            <a:r>
              <a:rPr lang="zh-TW" altLang="en-US" sz="4000" b="1" u="sng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應</a:t>
            </a:r>
            <a:r>
              <a:rPr lang="zh-TW" altLang="zh-TW" sz="4000" b="1" u="sng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自行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至</a:t>
            </a:r>
            <a:br>
              <a:rPr lang="en-US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r>
              <a:rPr lang="zh-TW" altLang="zh-TW" sz="3600" b="1" u="sng" kern="100" dirty="0">
                <a:latin typeface="Times New Roman" panose="02020603050405020304" pitchFamily="18" charset="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</a:t>
            </a:r>
            <a:r>
              <a:rPr lang="zh-TW" altLang="zh-TW" sz="3600" b="1" u="sng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生個人資料管理系統</a:t>
            </a:r>
            <a:r>
              <a:rPr lang="en-US" altLang="zh-TW" sz="3600" b="1" u="sng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(e-portal) </a:t>
            </a:r>
            <a:r>
              <a:rPr lang="en-US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/</a:t>
            </a:r>
            <a:br>
              <a:rPr lang="en-US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</a:br>
            <a:r>
              <a:rPr lang="zh-TW" altLang="zh-TW" sz="3600" b="1" kern="0" dirty="0">
                <a:latin typeface="Times New Roman" panose="02020603050405020304" pitchFamily="18" charset="0"/>
                <a:ea typeface="標楷體" panose="03000509000000000000" pitchFamily="65" charset="-120"/>
                <a:cs typeface="新細明體" panose="02020500000000000000" pitchFamily="18" charset="-120"/>
              </a:rPr>
              <a:t>缺曠查詢，查詢個人缺曠紀錄</a:t>
            </a:r>
            <a:r>
              <a:rPr lang="zh-TW" altLang="zh-TW" sz="3600" b="1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zh-TW" sz="3600" b="1" kern="100" dirty="0">
              <a:latin typeface="Times New Roman" panose="02020603050405020304" pitchFamily="18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A5839F7-4BAF-4DC7-B757-B928FE3792C1}"/>
              </a:ext>
            </a:extLst>
          </p:cNvPr>
          <p:cNvSpPr txBox="1">
            <a:spLocks/>
          </p:cNvSpPr>
          <p:nvPr/>
        </p:nvSpPr>
        <p:spPr>
          <a:xfrm>
            <a:off x="549931" y="470409"/>
            <a:ext cx="4167245" cy="858746"/>
          </a:xfrm>
          <a:prstGeom prst="rect">
            <a:avLst/>
          </a:prstGeom>
          <a:solidFill>
            <a:srgbClr val="0058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685800">
              <a:lnSpc>
                <a:spcPts val="1575"/>
              </a:lnSpc>
              <a:defRPr/>
            </a:pP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r>
              <a:rPr lang="zh-TW" altLang="en-US" sz="4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四</a:t>
            </a:r>
            <a:r>
              <a:rPr lang="zh-TW" altLang="zh-TW" sz="4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、線上點名：</a:t>
            </a: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697FC8F-3DDE-4858-A3CD-977EF1A8E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-243408"/>
            <a:ext cx="4041085" cy="42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6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D3AE149-3B6E-4D34-80DF-1D3CACA29EF4}"/>
              </a:ext>
            </a:extLst>
          </p:cNvPr>
          <p:cNvSpPr txBox="1"/>
          <p:nvPr/>
        </p:nvSpPr>
        <p:spPr>
          <a:xfrm>
            <a:off x="6332472" y="381244"/>
            <a:ext cx="58326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" defTabSz="685800">
              <a:defRPr/>
            </a:pP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相關操作說明</a:t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請詳閱附件</a:t>
            </a:r>
            <a:b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zh-TW" altLang="zh-TW" sz="3600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學生</a:t>
            </a:r>
            <a:r>
              <a:rPr lang="zh-TW" altLang="en-US" sz="3600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減免申請</a:t>
            </a:r>
            <a:r>
              <a:rPr lang="zh-TW" altLang="zh-TW" sz="3600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作業流程</a:t>
            </a:r>
            <a:r>
              <a:rPr lang="en-US" altLang="zh-TW" sz="3600" b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zh-TW" altLang="zh-TW" sz="3600" b="1" u="sng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2">
            <a:extLst>
              <a:ext uri="{FF2B5EF4-FFF2-40B4-BE49-F238E27FC236}">
                <a16:creationId xmlns:a16="http://schemas.microsoft.com/office/drawing/2014/main" id="{E8F542AE-D98C-4F69-9D14-48491E3222FB}"/>
              </a:ext>
            </a:extLst>
          </p:cNvPr>
          <p:cNvSpPr txBox="1">
            <a:spLocks/>
          </p:cNvSpPr>
          <p:nvPr/>
        </p:nvSpPr>
        <p:spPr>
          <a:xfrm>
            <a:off x="551384" y="319049"/>
            <a:ext cx="4167245" cy="858746"/>
          </a:xfrm>
          <a:prstGeom prst="rect">
            <a:avLst/>
          </a:prstGeom>
          <a:solidFill>
            <a:srgbClr val="005800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685800">
              <a:lnSpc>
                <a:spcPts val="1575"/>
              </a:lnSpc>
              <a:defRPr/>
            </a:pP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en-US" altLang="zh-TW" sz="4400" b="1" kern="100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r>
              <a:rPr lang="zh-TW" altLang="en-US" sz="4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五</a:t>
            </a:r>
            <a:r>
              <a:rPr lang="zh-TW" altLang="zh-TW" sz="4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4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學費減免：</a:t>
            </a:r>
            <a:endParaRPr lang="en-US" altLang="zh-TW" sz="4400" b="1" kern="100" dirty="0">
              <a:solidFill>
                <a:srgbClr val="FFFF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defTabSz="685800">
              <a:lnSpc>
                <a:spcPts val="1575"/>
              </a:lnSpc>
              <a:defRPr/>
            </a:pPr>
            <a:endParaRPr lang="zh-TW" altLang="en-US" sz="4400" b="1" dirty="0">
              <a:ln w="6600">
                <a:noFill/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37AA452-18BB-45E9-AB3F-D3E3EE9BC50D}"/>
              </a:ext>
            </a:extLst>
          </p:cNvPr>
          <p:cNvSpPr/>
          <p:nvPr/>
        </p:nvSpPr>
        <p:spPr>
          <a:xfrm>
            <a:off x="551384" y="1869775"/>
            <a:ext cx="8989358" cy="466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800100" defTabSz="685800">
              <a:lnSpc>
                <a:spcPts val="4500"/>
              </a:lnSpc>
              <a:defRPr/>
            </a:pP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一、申請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期限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0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indent="-800100" defTabSz="685800">
              <a:lnSpc>
                <a:spcPts val="4500"/>
              </a:lnSpc>
              <a:defRPr/>
            </a:pP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45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舊生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 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每學期</a:t>
            </a:r>
            <a:r>
              <a:rPr lang="zh-TW" altLang="en-US" sz="3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結束前一個月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受理申請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須進入</a:t>
            </a:r>
            <a:r>
              <a:rPr lang="en-US" altLang="zh-TW" sz="3000" b="1" u="sng" dirty="0">
                <a:solidFill>
                  <a:srgbClr val="EB7F2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en-US" altLang="zh-TW" sz="3000" b="1" u="sng" dirty="0">
                <a:solidFill>
                  <a:srgbClr val="EB7F23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-portal </a:t>
            </a:r>
            <a:r>
              <a:rPr lang="zh-TW" altLang="en-US" sz="3000" b="1" u="sng" dirty="0">
                <a:solidFill>
                  <a:srgbClr val="EB7F2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線上申請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後，列印申請表暨切結書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證明文件。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逾期不受理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marL="800100" indent="-800100" defTabSz="685800">
              <a:lnSpc>
                <a:spcPts val="4500"/>
              </a:lnSpc>
              <a:defRPr/>
            </a:pP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45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新生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 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入學當學期註冊</a:t>
            </a:r>
            <a:r>
              <a:rPr lang="zh-TW" altLang="en-US" sz="30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繳費截止日前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受理，填寫申請表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證明文件。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逾期不受理</a:t>
            </a:r>
            <a: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marL="800100" indent="-800100" defTabSz="685800">
              <a:lnSpc>
                <a:spcPts val="4500"/>
              </a:lnSpc>
              <a:defRPr/>
            </a:pPr>
            <a:r>
              <a:rPr lang="zh-TW" altLang="en-US" sz="3000" b="1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、申請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地點</a:t>
            </a:r>
            <a:r>
              <a:rPr lang="zh-TW" altLang="en-US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br>
              <a:rPr lang="en-US" altLang="zh-TW" sz="30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空中學院綜合業務組</a:t>
            </a:r>
            <a:r>
              <a:rPr lang="en-US" altLang="zh-TW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中科大樓</a:t>
            </a:r>
            <a:r>
              <a:rPr lang="en-US" altLang="zh-TW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樓</a:t>
            </a:r>
            <a:r>
              <a:rPr lang="en-US" altLang="zh-TW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3311</a:t>
            </a:r>
            <a:r>
              <a:rPr lang="zh-TW" altLang="en-US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辦公室</a:t>
            </a:r>
            <a:r>
              <a:rPr lang="en-US" altLang="zh-TW" sz="3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3000" b="1" kern="1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579C5C6-41AC-42E1-8645-3327EFF3A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822" y="4221088"/>
            <a:ext cx="2831298" cy="244420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82CD08B-E232-4B8B-8F99-DC0AB4D5B8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526" y="0"/>
            <a:ext cx="26860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2_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4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1103</TotalTime>
  <Words>1541</Words>
  <Application>Microsoft Office PowerPoint</Application>
  <PresentationFormat>寬螢幕</PresentationFormat>
  <Paragraphs>133</Paragraphs>
  <Slides>29</Slides>
  <Notes>0</Notes>
  <HiddenSlides>0</HiddenSlides>
  <MMClips>1</MMClips>
  <ScaleCrop>false</ScaleCrop>
  <HeadingPairs>
    <vt:vector size="8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4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45" baseType="lpstr">
      <vt:lpstr>華康圓體 Std W7</vt:lpstr>
      <vt:lpstr>華康圓體 Std W8</vt:lpstr>
      <vt:lpstr>微軟正黑體</vt:lpstr>
      <vt:lpstr>標楷體</vt:lpstr>
      <vt:lpstr>Arial</vt:lpstr>
      <vt:lpstr>Calibri</vt:lpstr>
      <vt:lpstr>Cambria</vt:lpstr>
      <vt:lpstr>Times New Roman</vt:lpstr>
      <vt:lpstr>Trebuchet MS</vt:lpstr>
      <vt:lpstr>Wingdings</vt:lpstr>
      <vt:lpstr>Wingdings 3</vt:lpstr>
      <vt:lpstr>Office Theme</vt:lpstr>
      <vt:lpstr>1_多面向</vt:lpstr>
      <vt:lpstr>2_多面向</vt:lpstr>
      <vt:lpstr>多面向</vt:lpstr>
      <vt:lpstr>PhotoImpact</vt:lpstr>
      <vt:lpstr>115學年度  國立臺中科技大學 附設空中進修學院</vt:lpstr>
      <vt:lpstr>PowerPoint 簡報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1.具有多項減免身分者，僅能擇一 辦理(不能同時申請軍公教教育補助費、   農漁會獎學金、弱勢助學補助等。)  2.父母係公職人員已領有子女教育補助費者，不得重覆申請。</vt:lpstr>
      <vt:lpstr>PowerPoint 簡報</vt:lpstr>
      <vt:lpstr>PowerPoint 簡報</vt:lpstr>
      <vt:lpstr>             學生申請學分費減免作業流程</vt:lpstr>
      <vt:lpstr>PowerPoint 簡報</vt:lpstr>
      <vt:lpstr> </vt:lpstr>
      <vt:lpstr>辦理汽機車停車證</vt:lpstr>
      <vt:lpstr>PowerPoint 簡報</vt:lpstr>
      <vt:lpstr>網路申請停車證操作流程(有學號)</vt:lpstr>
      <vt:lpstr>PowerPoint 簡報</vt:lpstr>
      <vt:lpstr>教室冷氣卡</vt:lpstr>
      <vt:lpstr>教學器材之借用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106學年度新生訓練總務組報告事項</dc:title>
  <dc:creator>user</dc:creator>
  <cp:lastModifiedBy>詹曉瑩</cp:lastModifiedBy>
  <cp:revision>303</cp:revision>
  <cp:lastPrinted>2026-08-31T09:02:36Z</cp:lastPrinted>
  <dcterms:created xsi:type="dcterms:W3CDTF">2017-08-28T02:54:12Z</dcterms:created>
  <dcterms:modified xsi:type="dcterms:W3CDTF">2026-09-08T03:30:00Z</dcterms:modified>
</cp:coreProperties>
</file>