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65" r:id="rId5"/>
  </p:sldMasterIdLst>
  <p:notesMasterIdLst>
    <p:notesMasterId r:id="rId28"/>
  </p:notesMasterIdLst>
  <p:handoutMasterIdLst>
    <p:handoutMasterId r:id="rId29"/>
  </p:handoutMasterIdLst>
  <p:sldIdLst>
    <p:sldId id="307" r:id="rId6"/>
    <p:sldId id="256" r:id="rId7"/>
    <p:sldId id="322" r:id="rId8"/>
    <p:sldId id="288" r:id="rId9"/>
    <p:sldId id="323" r:id="rId10"/>
    <p:sldId id="299" r:id="rId11"/>
    <p:sldId id="324" r:id="rId12"/>
    <p:sldId id="301" r:id="rId13"/>
    <p:sldId id="319" r:id="rId14"/>
    <p:sldId id="312" r:id="rId15"/>
    <p:sldId id="314" r:id="rId16"/>
    <p:sldId id="316" r:id="rId17"/>
    <p:sldId id="317" r:id="rId18"/>
    <p:sldId id="318" r:id="rId19"/>
    <p:sldId id="293" r:id="rId20"/>
    <p:sldId id="295" r:id="rId21"/>
    <p:sldId id="305" r:id="rId22"/>
    <p:sldId id="306" r:id="rId23"/>
    <p:sldId id="310" r:id="rId24"/>
    <p:sldId id="309" r:id="rId25"/>
    <p:sldId id="308" r:id="rId26"/>
    <p:sldId id="294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7" autoAdjust="0"/>
    <p:restoredTop sz="94660" autoAdjust="0"/>
  </p:normalViewPr>
  <p:slideViewPr>
    <p:cSldViewPr snapToGrid="0">
      <p:cViewPr varScale="1">
        <p:scale>
          <a:sx n="84" d="100"/>
          <a:sy n="84" d="100"/>
        </p:scale>
        <p:origin x="46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175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 latinLnBrk="0">
              <a:defRPr lang="zh-TW" sz="1200"/>
            </a:lvl1pPr>
          </a:lstStyle>
          <a:p>
            <a:fld id="{20EA5F0D-C1DC-412F-A146-DDB3A74B588F}" type="datetimeFigureOut">
              <a:rPr lang="en-US" altLang="zh-TW"/>
              <a:t>9/13/2025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 latinLnBrk="0">
              <a:defRPr lang="zh-TW" sz="1200"/>
            </a:lvl1pPr>
          </a:lstStyle>
          <a:p>
            <a:fld id="{7BAE14B8-3CC9-472D-9BC5-A84D80684DE2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 latinLnBrk="0">
              <a:defRPr lang="zh-TW" sz="1200"/>
            </a:lvl1pPr>
          </a:lstStyle>
          <a:p>
            <a:fld id="{A8CDE508-72C8-4AB5-AA9C-1584D31690E0}" type="datetimeFigureOut">
              <a:t>2025/9/13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350241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 latinLnBrk="0">
              <a:defRPr lang="zh-TW" sz="1200"/>
            </a:lvl1pPr>
          </a:lstStyle>
          <a:p>
            <a:fld id="{7FB667E1-E601-4AAF-B95C-B25720D70A60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 latinLnBrk="0">
              <a:defRPr lang="zh-TW" sz="6600"/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 latinLnBrk="0">
              <a:buNone/>
              <a:defRPr lang="zh-TW" sz="2800"/>
            </a:lvl2pPr>
            <a:lvl3pPr marL="914400" indent="0" algn="ctr" latinLnBrk="0">
              <a:buNone/>
              <a:defRPr lang="zh-TW" sz="2400"/>
            </a:lvl3pPr>
            <a:lvl4pPr marL="1371600" indent="0" algn="ctr" latinLnBrk="0">
              <a:buNone/>
              <a:defRPr lang="zh-TW" sz="2000"/>
            </a:lvl4pPr>
            <a:lvl5pPr marL="1828800" indent="0" algn="ctr" latinLnBrk="0">
              <a:buNone/>
              <a:defRPr lang="zh-TW" sz="2000"/>
            </a:lvl5pPr>
            <a:lvl6pPr marL="2286000" indent="0" algn="ctr" latinLnBrk="0">
              <a:buNone/>
              <a:defRPr lang="zh-TW" sz="2000"/>
            </a:lvl6pPr>
            <a:lvl7pPr marL="2743200" indent="0" algn="ctr" latinLnBrk="0">
              <a:buNone/>
              <a:defRPr lang="zh-TW" sz="2000"/>
            </a:lvl7pPr>
            <a:lvl8pPr marL="3200400" indent="0" algn="ctr" latinLnBrk="0">
              <a:buNone/>
              <a:defRPr lang="zh-TW" sz="2000"/>
            </a:lvl8pPr>
            <a:lvl9pPr marL="3657600" indent="0" algn="ctr" latinLnBrk="0">
              <a:buNone/>
              <a:defRPr lang="zh-TW" sz="2000"/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  <p:grpSp>
        <p:nvGrpSpPr>
          <p:cNvPr id="4" name="群組中 3"/>
          <p:cNvGrpSpPr/>
          <p:nvPr userDrawn="1"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手繪多邊形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手繪多邊形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手繪多邊形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手繪多邊形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手繪多邊形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手繪多邊形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手繪多邊形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手繪多邊形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手繪多邊形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手繪多邊形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手繪多邊形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手繪多邊形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手繪多邊形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手繪多邊形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手繪多邊形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手繪多邊形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手繪多邊形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手繪多邊形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手繪多邊形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手繪多邊形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手繪多邊形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手繪多邊形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手繪多邊形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手繪多邊形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手繪多邊形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手繪多邊形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手繪多邊形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手繪多邊形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手繪多邊形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手繪多邊形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手繪多邊形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手繪多邊形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手繪多邊形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手繪多邊形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手繪多邊形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群組中 39"/>
          <p:cNvGrpSpPr/>
          <p:nvPr userDrawn="1"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手繪多邊形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手繪多邊形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手繪多邊形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手繪多邊形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手繪多邊形 500"/>
          <p:cNvSpPr>
            <a:spLocks/>
          </p:cNvSpPr>
          <p:nvPr userDrawn="1"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群組中 49"/>
          <p:cNvGrpSpPr/>
          <p:nvPr userDrawn="1"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手繪多邊形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手繪多邊形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手繪多邊形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手繪多邊形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手繪多邊形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手繪多邊形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手繪多邊形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手繪多邊形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手繪多邊形 413"/>
          <p:cNvSpPr>
            <a:spLocks/>
          </p:cNvSpPr>
          <p:nvPr userDrawn="1"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手繪多邊形 414"/>
          <p:cNvSpPr>
            <a:spLocks/>
          </p:cNvSpPr>
          <p:nvPr userDrawn="1"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群組中 5"/>
          <p:cNvGrpSpPr>
            <a:grpSpLocks noChangeAspect="1"/>
          </p:cNvGrpSpPr>
          <p:nvPr userDrawn="1"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手繪多邊形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手繪多邊形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手繪多邊形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手繪多邊形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手繪多邊形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手繪多邊形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手繪多邊形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手繪多邊形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手繪多邊形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手繪多邊形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手繪多邊形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手繪多邊形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手繪多邊形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手繪多邊形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手繪多邊形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手繪多邊形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手繪多邊形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手繪多邊形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手繪多邊形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群組中 33"/>
          <p:cNvGrpSpPr>
            <a:grpSpLocks noChangeAspect="1"/>
          </p:cNvGrpSpPr>
          <p:nvPr userDrawn="1"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手繪多邊形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手繪多邊形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手繪多邊形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手繪多邊形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手繪多邊形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群組中 43"/>
          <p:cNvGrpSpPr>
            <a:grpSpLocks noChangeAspect="1"/>
          </p:cNvGrpSpPr>
          <p:nvPr userDrawn="1"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手繪多邊形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手繪多邊形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手繪多邊形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手繪多邊形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手繪多邊形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手繪多邊形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群組中 93"/>
          <p:cNvGrpSpPr/>
          <p:nvPr userDrawn="1"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手繪多邊形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手繪多邊形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手繪多邊形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手繪多邊形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群組中 43"/>
          <p:cNvGrpSpPr>
            <a:grpSpLocks noChangeAspect="1"/>
          </p:cNvGrpSpPr>
          <p:nvPr userDrawn="1"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手繪多邊形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手繪多邊形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手繪多邊形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手繪多邊形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手繪多邊形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手繪多邊形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群組中 105"/>
          <p:cNvGrpSpPr/>
          <p:nvPr userDrawn="1"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手繪多邊形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手繪多邊形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手繪多邊形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手繪多邊形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手繪多邊形 8"/>
          <p:cNvSpPr>
            <a:spLocks/>
          </p:cNvSpPr>
          <p:nvPr userDrawn="1"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手繪多邊形 115"/>
          <p:cNvSpPr/>
          <p:nvPr userDrawn="1"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群組中 116"/>
          <p:cNvGrpSpPr/>
          <p:nvPr userDrawn="1"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手繪多邊形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手繪多邊形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手繪多邊形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手繪多邊形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手繪多邊形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手繪多邊形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手繪多邊形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手繪多邊形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手繪多邊形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手繪多邊形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手繪多邊形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手繪多邊形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手繪多邊形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手繪多邊形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手繪多邊形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手繪多邊形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手繪多邊形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手繪多邊形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手繪多邊形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手繪多邊形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手繪多邊形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手繪多邊形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手繪多邊形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手繪多邊形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手繪多邊形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手繪多邊形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手繪多邊形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手繪多邊形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群組中 5"/>
          <p:cNvGrpSpPr>
            <a:grpSpLocks noChangeAspect="1"/>
          </p:cNvGrpSpPr>
          <p:nvPr userDrawn="1"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手繪多邊形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手繪多邊形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手繪多邊形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手繪多邊形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手繪多邊形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手繪多邊形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手繪多邊形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手繪多邊形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手繪多邊形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手繪多邊形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手繪多邊形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手繪多邊形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手繪多邊形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手繪多邊形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手繪多邊形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手繪多邊形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手繪多邊形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手繪多邊形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手繪多邊形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手繪多邊形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手繪多邊形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手繪多邊形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手繪多邊形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手繪多邊形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群組中 64"/>
          <p:cNvGrpSpPr>
            <a:grpSpLocks noChangeAspect="1"/>
          </p:cNvGrpSpPr>
          <p:nvPr userDrawn="1"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2025/9/13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2025/9/13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 latinLnBrk="0">
              <a:defRPr lang="zh-TW" sz="6600"/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 latinLnBrk="0">
              <a:buNone/>
              <a:defRPr lang="zh-TW" sz="2800"/>
            </a:lvl2pPr>
            <a:lvl3pPr marL="914400" indent="0" algn="ctr" latinLnBrk="0">
              <a:buNone/>
              <a:defRPr lang="zh-TW" sz="2400"/>
            </a:lvl3pPr>
            <a:lvl4pPr marL="1371600" indent="0" algn="ctr" latinLnBrk="0">
              <a:buNone/>
              <a:defRPr lang="zh-TW" sz="2000"/>
            </a:lvl4pPr>
            <a:lvl5pPr marL="1828800" indent="0" algn="ctr" latinLnBrk="0">
              <a:buNone/>
              <a:defRPr lang="zh-TW" sz="2000"/>
            </a:lvl5pPr>
            <a:lvl6pPr marL="2286000" indent="0" algn="ctr" latinLnBrk="0">
              <a:buNone/>
              <a:defRPr lang="zh-TW" sz="2000"/>
            </a:lvl6pPr>
            <a:lvl7pPr marL="2743200" indent="0" algn="ctr" latinLnBrk="0">
              <a:buNone/>
              <a:defRPr lang="zh-TW" sz="2000"/>
            </a:lvl7pPr>
            <a:lvl8pPr marL="3200400" indent="0" algn="ctr" latinLnBrk="0">
              <a:buNone/>
              <a:defRPr lang="zh-TW" sz="2000"/>
            </a:lvl8pPr>
            <a:lvl9pPr marL="3657600" indent="0" algn="ctr" latinLnBrk="0">
              <a:buNone/>
              <a:defRPr lang="zh-TW" sz="2000"/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  <p:grpSp>
        <p:nvGrpSpPr>
          <p:cNvPr id="4" name="群組中 3"/>
          <p:cNvGrpSpPr/>
          <p:nvPr userDrawn="1"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手繪多邊形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手繪多邊形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手繪多邊形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手繪多邊形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手繪多邊形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手繪多邊形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手繪多邊形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手繪多邊形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手繪多邊形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手繪多邊形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手繪多邊形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手繪多邊形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手繪多邊形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手繪多邊形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手繪多邊形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手繪多邊形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手繪多邊形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手繪多邊形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手繪多邊形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手繪多邊形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手繪多邊形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手繪多邊形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手繪多邊形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手繪多邊形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手繪多邊形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手繪多邊形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手繪多邊形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手繪多邊形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手繪多邊形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手繪多邊形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手繪多邊形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手繪多邊形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手繪多邊形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手繪多邊形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手繪多邊形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群組中 39"/>
          <p:cNvGrpSpPr/>
          <p:nvPr userDrawn="1"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手繪多邊形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手繪多邊形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手繪多邊形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手繪多邊形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手繪多邊形 500"/>
          <p:cNvSpPr>
            <a:spLocks/>
          </p:cNvSpPr>
          <p:nvPr userDrawn="1"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群組中 49"/>
          <p:cNvGrpSpPr/>
          <p:nvPr userDrawn="1"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手繪多邊形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手繪多邊形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手繪多邊形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手繪多邊形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手繪多邊形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手繪多邊形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手繪多邊形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手繪多邊形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手繪多邊形 413"/>
          <p:cNvSpPr>
            <a:spLocks/>
          </p:cNvSpPr>
          <p:nvPr userDrawn="1"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手繪多邊形 414"/>
          <p:cNvSpPr>
            <a:spLocks/>
          </p:cNvSpPr>
          <p:nvPr userDrawn="1"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群組中 5"/>
          <p:cNvGrpSpPr>
            <a:grpSpLocks noChangeAspect="1"/>
          </p:cNvGrpSpPr>
          <p:nvPr userDrawn="1"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手繪多邊形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手繪多邊形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手繪多邊形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手繪多邊形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手繪多邊形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手繪多邊形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手繪多邊形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手繪多邊形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手繪多邊形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手繪多邊形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手繪多邊形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手繪多邊形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手繪多邊形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手繪多邊形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手繪多邊形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手繪多邊形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手繪多邊形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手繪多邊形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手繪多邊形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群組中 33"/>
          <p:cNvGrpSpPr>
            <a:grpSpLocks noChangeAspect="1"/>
          </p:cNvGrpSpPr>
          <p:nvPr userDrawn="1"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手繪多邊形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手繪多邊形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手繪多邊形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手繪多邊形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手繪多邊形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群組中 43"/>
          <p:cNvGrpSpPr>
            <a:grpSpLocks noChangeAspect="1"/>
          </p:cNvGrpSpPr>
          <p:nvPr userDrawn="1"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手繪多邊形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手繪多邊形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手繪多邊形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手繪多邊形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手繪多邊形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手繪多邊形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群組中 93"/>
          <p:cNvGrpSpPr/>
          <p:nvPr userDrawn="1"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手繪多邊形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手繪多邊形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手繪多邊形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手繪多邊形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群組中 43"/>
          <p:cNvGrpSpPr>
            <a:grpSpLocks noChangeAspect="1"/>
          </p:cNvGrpSpPr>
          <p:nvPr userDrawn="1"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手繪多邊形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手繪多邊形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手繪多邊形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手繪多邊形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手繪多邊形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手繪多邊形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群組中 105"/>
          <p:cNvGrpSpPr/>
          <p:nvPr userDrawn="1"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手繪多邊形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手繪多邊形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手繪多邊形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手繪多邊形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手繪多邊形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手繪多邊形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手繪多邊形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手繪多邊形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手繪多邊形 8"/>
          <p:cNvSpPr>
            <a:spLocks/>
          </p:cNvSpPr>
          <p:nvPr userDrawn="1"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手繪多邊形 115"/>
          <p:cNvSpPr/>
          <p:nvPr userDrawn="1"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群組中 116"/>
          <p:cNvGrpSpPr/>
          <p:nvPr userDrawn="1"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手繪多邊形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手繪多邊形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手繪多邊形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手繪多邊形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手繪多邊形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手繪多邊形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手繪多邊形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手繪多邊形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手繪多邊形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手繪多邊形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手繪多邊形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手繪多邊形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手繪多邊形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手繪多邊形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手繪多邊形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手繪多邊形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手繪多邊形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手繪多邊形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手繪多邊形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手繪多邊形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手繪多邊形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手繪多邊形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手繪多邊形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手繪多邊形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手繪多邊形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手繪多邊形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手繪多邊形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手繪多邊形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群組中 5"/>
          <p:cNvGrpSpPr>
            <a:grpSpLocks noChangeAspect="1"/>
          </p:cNvGrpSpPr>
          <p:nvPr userDrawn="1"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手繪多邊形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手繪多邊形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手繪多邊形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手繪多邊形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手繪多邊形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手繪多邊形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手繪多邊形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手繪多邊形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手繪多邊形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手繪多邊形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手繪多邊形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手繪多邊形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手繪多邊形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手繪多邊形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手繪多邊形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手繪多邊形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手繪多邊形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手繪多邊形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手繪多邊形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手繪多邊形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手繪多邊形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手繪多邊形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手繪多邊形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手繪多邊形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群組中 64"/>
          <p:cNvGrpSpPr>
            <a:grpSpLocks noChangeAspect="1"/>
          </p:cNvGrpSpPr>
          <p:nvPr userDrawn="1"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783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6pPr latinLnBrk="0">
              <a:defRPr lang="zh-TW"/>
            </a:lvl6pPr>
            <a:lvl7pPr latinLnBrk="0">
              <a:defRPr lang="zh-TW"/>
            </a:lvl7pPr>
            <a:lvl8pPr latinLnBrk="0">
              <a:defRPr lang="zh-TW"/>
            </a:lvl8pPr>
            <a:lvl9pPr latinLnBrk="0">
              <a:defRPr lang="zh-TW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2025/9/13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883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 latinLnBrk="0">
              <a:defRPr lang="zh-TW" sz="5200" b="0"/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2025/9/13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72283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F12952B5-7A2F-4CC8-B7CE-9234E21C2837}" type="datetime1">
              <a:t>2025/9/13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1317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CE1DA07A-9201-4B4B-BAF2-015AFA30F520}" type="datetime1">
              <a:t>2025/9/13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413239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 latinLnBrk="0">
              <a:defRPr lang="zh-TW" sz="6000"/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894" name="手繪多邊形 92"/>
          <p:cNvSpPr>
            <a:spLocks/>
          </p:cNvSpPr>
          <p:nvPr userDrawn="1"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95" name="手繪多邊形 50"/>
          <p:cNvSpPr>
            <a:spLocks/>
          </p:cNvSpPr>
          <p:nvPr userDrawn="1"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96" name="手繪多邊形 51"/>
          <p:cNvSpPr>
            <a:spLocks/>
          </p:cNvSpPr>
          <p:nvPr userDrawn="1"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897" name="群組中 69"/>
          <p:cNvGrpSpPr>
            <a:grpSpLocks noChangeAspect="1"/>
          </p:cNvGrpSpPr>
          <p:nvPr userDrawn="1"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898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9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0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1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2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3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4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5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6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7" name="手繪多邊形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8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9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0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1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2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3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4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5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6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7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8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9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0" name="手繪多邊形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1" name="手繪多邊形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2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3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4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5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6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7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8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9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0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1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2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3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4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5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6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7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8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9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0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1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2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3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4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5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6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7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8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9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0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1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2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3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4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5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6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7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8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9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0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1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2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3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4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5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6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7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8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9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0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1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2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3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4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5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6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7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8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9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0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81" name="群組中 69"/>
          <p:cNvGrpSpPr>
            <a:grpSpLocks noChangeAspect="1"/>
          </p:cNvGrpSpPr>
          <p:nvPr userDrawn="1"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82" name="手繪多邊形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3" name="手繪多邊形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4" name="手繪多邊形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5" name="手繪多邊形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6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7" name="手繪多邊形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8" name="手繪多邊形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9" name="手繪多邊形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0" name="手繪多邊形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1" name="手繪多邊形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2" name="手繪多邊形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3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4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5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6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7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8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9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0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1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2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3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4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5" name="手繪多邊形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6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7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8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9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0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1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2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3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4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5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6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7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8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9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0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1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2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3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4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5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6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7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8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9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0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1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2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3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4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5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6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7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8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9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0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1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2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3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4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5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6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7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8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9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0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1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2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3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4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5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6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7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8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9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0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1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2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3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4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5" name="群組中 69"/>
          <p:cNvGrpSpPr>
            <a:grpSpLocks noChangeAspect="1"/>
          </p:cNvGrpSpPr>
          <p:nvPr userDrawn="1"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066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7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8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9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0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1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2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3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4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5" name="手繪多邊形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6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7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8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9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0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1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2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3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4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5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6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7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8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9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0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1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2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3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4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5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6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7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8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9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0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1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2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3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4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5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6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7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8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9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0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1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2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3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4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5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6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7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8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9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0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1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2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3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4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5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6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7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8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9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0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1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2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3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4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5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6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7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8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9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0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1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2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3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4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5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6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7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148" name="群組中 50"/>
          <p:cNvGrpSpPr>
            <a:grpSpLocks noChangeAspect="1"/>
          </p:cNvGrpSpPr>
          <p:nvPr userDrawn="1"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1149" name="手繪多邊形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0" name="手繪多邊形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1" name="手繪多邊形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2" name="手繪多邊形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3" name="手繪多邊形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4" name="手繪多邊形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5" name="手繪多邊形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6" name="手繪多邊形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7" name="手繪多邊形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8" name="手繪多邊形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9" name="手繪多邊形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0" name="手繪多邊形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1" name="手繪多邊形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162" name="手繪多邊形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3" name="手繪多邊形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4" name="手繪多邊形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5" name="手繪多邊形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166" name="手繪多邊形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7" name="手繪多邊形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8" name="手繪多邊形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9" name="手繪多邊形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0" name="手繪多邊形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1" name="手繪多邊形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2" name="手繪多邊形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73" name="手繪多邊形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74" name="手繪多邊形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5" name="手繪多邊形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6" name="手繪多邊形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177" name="群組中 5"/>
          <p:cNvGrpSpPr>
            <a:grpSpLocks noChangeAspect="1"/>
          </p:cNvGrpSpPr>
          <p:nvPr userDrawn="1"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1178" name="手繪多邊形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9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0" name="手繪多邊形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1" name="手繪多邊形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2" name="手繪多邊形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3" name="手繪多邊形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4" name="手繪多邊形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5" name="手繪多邊形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6" name="手繪多邊形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7" name="手繪多邊形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8" name="手繪多邊形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9" name="手繪多邊形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0" name="手繪多邊形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1" name="手繪多邊形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2" name="手繪多邊形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3" name="手繪多邊形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4" name="手繪多邊形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5" name="手繪多邊形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6" name="手繪多邊形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7" name="手繪多邊形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98" name="手繪多邊形 52"/>
          <p:cNvSpPr>
            <a:spLocks/>
          </p:cNvSpPr>
          <p:nvPr userDrawn="1"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199" name="群組中 29"/>
          <p:cNvGrpSpPr>
            <a:grpSpLocks noChangeAspect="1"/>
          </p:cNvGrpSpPr>
          <p:nvPr userDrawn="1"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1200" name="手繪多邊形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1" name="手繪多邊形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2" name="手繪多邊形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3" name="手繪多邊形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4" name="手繪多邊形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5" name="手繪多邊形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6" name="手繪多邊形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7" name="手繪多邊形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8" name="手繪多邊形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9" name="手繪多邊形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0" name="手繪多邊形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1" name="手繪多邊形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2" name="手繪多邊形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3" name="手繪多邊形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4" name="手繪多邊形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5" name="手繪多邊形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6" name="手繪多邊形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7" name="手繪多邊形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8" name="手繪多邊形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9" name="手繪多邊形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0" name="手繪多邊形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1" name="手繪多邊形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2" name="手繪多邊形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3" name="手繪多邊形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4" name="手繪多邊形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5" name="手繪多邊形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6" name="手繪多邊形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7" name="手繪多邊形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8" name="手繪多邊形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9" name="手繪多邊形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0" name="手繪多邊形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1" name="手繪多邊形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2" name="手繪多邊形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3" name="手繪多邊形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4" name="手繪多邊形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5" name="手繪多邊形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236" name="群組中 347"/>
          <p:cNvGrpSpPr/>
          <p:nvPr userDrawn="1"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1237" name="群組中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1263" name="手繪多邊形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4" name="手繪多邊形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5" name="手繪多邊形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6" name="手繪多邊形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7" name="手繪多邊形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8" name="手繪多邊形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9" name="手繪多邊形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0" name="手繪多邊形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1" name="手繪多邊形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2" name="手繪多邊形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3" name="手繪多邊形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4" name="手繪多邊形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5" name="手繪多邊形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6" name="手繪多邊形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7" name="手繪多邊形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8" name="手繪多邊形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9" name="手繪多邊形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0" name="手繪多邊形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1" name="手繪多邊形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2" name="手繪多邊形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3" name="手繪多邊形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4" name="手繪多邊形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5" name="手繪多邊形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6" name="手繪多邊形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7" name="手繪多邊形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8" name="手繪多邊形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9" name="手繪多邊形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0" name="手繪多邊形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1" name="手繪多邊形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2" name="手繪多邊形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3" name="手繪多邊形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4" name="手繪多邊形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5" name="手繪多邊形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6" name="手繪多邊形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7" name="手繪多邊形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8" name="手繪多邊形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9" name="手繪多邊形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0" name="手繪多邊形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1" name="手繪多邊形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2" name="手繪多邊形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3" name="手繪多邊形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4" name="手繪多邊形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5" name="手繪多邊形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6" name="手繪多邊形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7" name="手繪多邊形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8" name="手繪多邊形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9" name="手繪多邊形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38" name="群組中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1254" name="手繪多邊形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5" name="手繪多邊形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6" name="手繪多邊形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7" name="手繪多邊形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8" name="手繪多邊形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9" name="手繪多邊形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0" name="手繪多邊形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1" name="手繪多邊形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2" name="手繪多邊形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39" name="群組中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1247" name="手繪多邊形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8" name="手繪多邊形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9" name="手繪多邊形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0" name="手繪多邊形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1" name="手繪多邊形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2" name="手繪多邊形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3" name="手繪多邊形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40" name="群組中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1241" name="手繪多邊形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2" name="手繪多邊形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3" name="手繪多邊形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4" name="手繪多邊形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5" name="手繪多邊形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6" name="手繪多邊形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1310" name="群組中 52"/>
          <p:cNvGrpSpPr>
            <a:grpSpLocks noChangeAspect="1"/>
          </p:cNvGrpSpPr>
          <p:nvPr userDrawn="1"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1311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2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3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4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5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6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7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8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319" name="群組中 52"/>
          <p:cNvGrpSpPr>
            <a:grpSpLocks noChangeAspect="1"/>
          </p:cNvGrpSpPr>
          <p:nvPr userDrawn="1"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1320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1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2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3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4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5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6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7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328" name="群組中 66"/>
          <p:cNvGrpSpPr>
            <a:grpSpLocks noChangeAspect="1"/>
          </p:cNvGrpSpPr>
          <p:nvPr userDrawn="1"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1329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0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1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2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3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4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5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6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337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</p:spPr>
        <p:txBody>
          <a:bodyPr/>
          <a:lstStyle/>
          <a:p>
            <a:fld id="{9E583DDF-CA54-461A-A486-592D2374C532}" type="datetimeFigureOut">
              <a:rPr lang="en-US"/>
              <a:t>9/13/2025</a:t>
            </a:fld>
            <a:endParaRPr/>
          </a:p>
        </p:txBody>
      </p:sp>
      <p:sp>
        <p:nvSpPr>
          <p:cNvPr id="1338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</p:spPr>
        <p:txBody>
          <a:bodyPr/>
          <a:lstStyle/>
          <a:p>
            <a:endParaRPr/>
          </a:p>
        </p:txBody>
      </p:sp>
      <p:sp>
        <p:nvSpPr>
          <p:cNvPr id="133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650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2025/9/13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5568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zh-TW" sz="3400" b="0"/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2025/9/13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0407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6pPr latinLnBrk="0">
              <a:defRPr lang="zh-TW"/>
            </a:lvl6pPr>
            <a:lvl7pPr latinLnBrk="0">
              <a:defRPr lang="zh-TW"/>
            </a:lvl7pPr>
            <a:lvl8pPr latinLnBrk="0">
              <a:defRPr lang="zh-TW"/>
            </a:lvl8pPr>
            <a:lvl9pPr latinLnBrk="0">
              <a:defRPr lang="zh-TW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2025/9/13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zh-TW" sz="3400" b="0"/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2025/9/13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0026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2025/9/13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1135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2025/9/13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4392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 latinLnBrk="0">
              <a:defRPr lang="zh-TW" sz="5200" b="0"/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2025/9/13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F12952B5-7A2F-4CC8-B7CE-9234E21C2837}" type="datetime1">
              <a:t>2025/9/13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CE1DA07A-9201-4B4B-BAF2-015AFA30F520}" type="datetime1">
              <a:t>2025/9/13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t>‹#›</a:t>
            </a:fld>
            <a:endParaRPr lang="zh-TW"/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 latinLnBrk="0">
              <a:defRPr lang="zh-TW" sz="6000"/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894" name="手繪多邊形 92"/>
          <p:cNvSpPr>
            <a:spLocks/>
          </p:cNvSpPr>
          <p:nvPr userDrawn="1"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95" name="手繪多邊形 50"/>
          <p:cNvSpPr>
            <a:spLocks/>
          </p:cNvSpPr>
          <p:nvPr userDrawn="1"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96" name="手繪多邊形 51"/>
          <p:cNvSpPr>
            <a:spLocks/>
          </p:cNvSpPr>
          <p:nvPr userDrawn="1"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897" name="群組中 69"/>
          <p:cNvGrpSpPr>
            <a:grpSpLocks noChangeAspect="1"/>
          </p:cNvGrpSpPr>
          <p:nvPr userDrawn="1"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898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9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0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1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2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3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4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5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6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7" name="手繪多邊形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8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9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0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1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2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3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4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5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6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7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8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9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0" name="手繪多邊形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1" name="手繪多邊形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2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3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4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5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6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7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8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9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0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1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2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3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4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5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6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7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8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9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0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1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2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3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4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5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6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7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8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9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0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1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2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3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4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5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6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7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8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9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0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1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2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3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4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5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6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7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8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9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0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1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2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3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4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5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6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7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8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9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0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81" name="群組中 69"/>
          <p:cNvGrpSpPr>
            <a:grpSpLocks noChangeAspect="1"/>
          </p:cNvGrpSpPr>
          <p:nvPr userDrawn="1"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82" name="手繪多邊形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3" name="手繪多邊形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4" name="手繪多邊形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5" name="手繪多邊形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6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7" name="手繪多邊形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8" name="手繪多邊形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9" name="手繪多邊形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0" name="手繪多邊形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1" name="手繪多邊形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2" name="手繪多邊形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3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4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5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6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7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8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9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0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1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2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3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4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5" name="手繪多邊形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6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7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8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9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0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1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2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3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4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5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6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7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8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9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0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1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2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3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4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5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6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7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8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9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0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1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2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3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4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5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6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7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8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9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0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1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2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3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4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5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6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7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8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9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0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1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2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3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4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5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6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7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8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9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0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1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2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3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4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5" name="群組中 69"/>
          <p:cNvGrpSpPr>
            <a:grpSpLocks noChangeAspect="1"/>
          </p:cNvGrpSpPr>
          <p:nvPr userDrawn="1"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066" name="手繪多邊形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7" name="手繪多邊形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8" name="手繪多邊形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9" name="手繪多邊形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0" name="手繪多邊形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1" name="手繪多邊形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2" name="手繪多邊形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3" name="手繪多邊形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4" name="手繪多邊形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5" name="手繪多邊形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6" name="手繪多邊形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7" name="手繪多邊形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8" name="手繪多邊形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9" name="手繪多邊形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0" name="手繪多邊形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1" name="手繪多邊形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2" name="手繪多邊形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3" name="手繪多邊形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4" name="手繪多邊形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5" name="手繪多邊形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6" name="手繪多邊形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7" name="手繪多邊形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8" name="手繪多邊形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9" name="手繪多邊形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0" name="手繪多邊形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1" name="手繪多邊形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2" name="手繪多邊形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3" name="手繪多邊形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4" name="手繪多邊形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5" name="手繪多邊形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6" name="手繪多邊形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7" name="手繪多邊形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8" name="手繪多邊形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9" name="手繪多邊形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0" name="手繪多邊形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1" name="手繪多邊形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2" name="手繪多邊形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3" name="手繪多邊形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4" name="手繪多邊形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5" name="手繪多邊形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6" name="手繪多邊形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7" name="手繪多邊形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8" name="手繪多邊形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9" name="手繪多邊形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0" name="手繪多邊形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1" name="手繪多邊形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2" name="手繪多邊形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3" name="手繪多邊形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4" name="手繪多邊形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5" name="手繪多邊形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6" name="手繪多邊形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7" name="手繪多邊形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8" name="手繪多邊形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9" name="手繪多邊形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0" name="手繪多邊形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1" name="手繪多邊形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2" name="手繪多邊形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3" name="手繪多邊形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4" name="手繪多邊形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5" name="手繪多邊形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6" name="手繪多邊形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7" name="手繪多邊形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8" name="手繪多邊形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9" name="手繪多邊形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0" name="手繪多邊形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1" name="手繪多邊形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2" name="手繪多邊形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3" name="手繪多邊形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4" name="手繪多邊形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5" name="手繪多邊形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6" name="手繪多邊形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7" name="手繪多邊形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8" name="手繪多邊形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9" name="手繪多邊形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0" name="手繪多邊形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1" name="手繪多邊形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2" name="手繪多邊形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3" name="手繪多邊形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4" name="手繪多邊形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5" name="手繪多邊形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6" name="手繪多邊形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7" name="手繪多邊形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148" name="群組中 50"/>
          <p:cNvGrpSpPr>
            <a:grpSpLocks noChangeAspect="1"/>
          </p:cNvGrpSpPr>
          <p:nvPr userDrawn="1"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1149" name="手繪多邊形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0" name="手繪多邊形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1" name="手繪多邊形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2" name="手繪多邊形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3" name="手繪多邊形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4" name="手繪多邊形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5" name="手繪多邊形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6" name="手繪多邊形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7" name="手繪多邊形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8" name="手繪多邊形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9" name="手繪多邊形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0" name="手繪多邊形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1" name="手繪多邊形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162" name="手繪多邊形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3" name="手繪多邊形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4" name="手繪多邊形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5" name="手繪多邊形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1166" name="手繪多邊形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7" name="手繪多邊形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8" name="手繪多邊形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9" name="手繪多邊形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0" name="手繪多邊形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1" name="手繪多邊形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2" name="手繪多邊形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73" name="手繪多邊形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174" name="手繪多邊形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5" name="手繪多邊形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6" name="手繪多邊形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177" name="群組中 5"/>
          <p:cNvGrpSpPr>
            <a:grpSpLocks noChangeAspect="1"/>
          </p:cNvGrpSpPr>
          <p:nvPr userDrawn="1"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1178" name="手繪多邊形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9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0" name="手繪多邊形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1" name="手繪多邊形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2" name="手繪多邊形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3" name="手繪多邊形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4" name="手繪多邊形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5" name="手繪多邊形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6" name="手繪多邊形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7" name="手繪多邊形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8" name="手繪多邊形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9" name="手繪多邊形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0" name="手繪多邊形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1" name="手繪多邊形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2" name="手繪多邊形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3" name="手繪多邊形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4" name="手繪多邊形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5" name="手繪多邊形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6" name="手繪多邊形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7" name="手繪多邊形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98" name="手繪多邊形 52"/>
          <p:cNvSpPr>
            <a:spLocks/>
          </p:cNvSpPr>
          <p:nvPr userDrawn="1"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199" name="群組中 29"/>
          <p:cNvGrpSpPr>
            <a:grpSpLocks noChangeAspect="1"/>
          </p:cNvGrpSpPr>
          <p:nvPr userDrawn="1"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1200" name="手繪多邊形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1" name="手繪多邊形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2" name="手繪多邊形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3" name="手繪多邊形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4" name="手繪多邊形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5" name="手繪多邊形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6" name="手繪多邊形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7" name="手繪多邊形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8" name="手繪多邊形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9" name="手繪多邊形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0" name="手繪多邊形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1" name="手繪多邊形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2" name="手繪多邊形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3" name="手繪多邊形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4" name="手繪多邊形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5" name="手繪多邊形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6" name="手繪多邊形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7" name="手繪多邊形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8" name="手繪多邊形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9" name="手繪多邊形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0" name="手繪多邊形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1" name="手繪多邊形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2" name="手繪多邊形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3" name="手繪多邊形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4" name="手繪多邊形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5" name="手繪多邊形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6" name="手繪多邊形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7" name="手繪多邊形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8" name="手繪多邊形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9" name="手繪多邊形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0" name="手繪多邊形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1" name="手繪多邊形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2" name="手繪多邊形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3" name="手繪多邊形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4" name="手繪多邊形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5" name="手繪多邊形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236" name="群組中 347"/>
          <p:cNvGrpSpPr/>
          <p:nvPr userDrawn="1"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1237" name="群組中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1263" name="手繪多邊形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4" name="手繪多邊形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5" name="手繪多邊形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6" name="手繪多邊形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7" name="手繪多邊形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8" name="手繪多邊形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9" name="手繪多邊形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0" name="手繪多邊形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1" name="手繪多邊形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2" name="手繪多邊形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3" name="手繪多邊形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4" name="手繪多邊形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5" name="手繪多邊形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6" name="手繪多邊形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7" name="手繪多邊形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8" name="手繪多邊形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79" name="手繪多邊形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0" name="手繪多邊形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1" name="手繪多邊形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2" name="手繪多邊形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3" name="手繪多邊形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4" name="手繪多邊形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5" name="手繪多邊形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6" name="手繪多邊形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7" name="手繪多邊形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8" name="手繪多邊形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89" name="手繪多邊形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0" name="手繪多邊形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1" name="手繪多邊形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2" name="手繪多邊形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3" name="手繪多邊形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4" name="手繪多邊形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5" name="手繪多邊形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6" name="手繪多邊形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7" name="手繪多邊形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8" name="手繪多邊形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99" name="手繪多邊形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0" name="手繪多邊形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1" name="手繪多邊形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2" name="手繪多邊形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3" name="手繪多邊形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4" name="手繪多邊形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5" name="手繪多邊形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6" name="手繪多邊形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7" name="手繪多邊形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8" name="手繪多邊形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09" name="手繪多邊形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38" name="群組中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1254" name="手繪多邊形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5" name="手繪多邊形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6" name="手繪多邊形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7" name="手繪多邊形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8" name="手繪多邊形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9" name="手繪多邊形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0" name="手繪多邊形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1" name="手繪多邊形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62" name="手繪多邊形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39" name="群組中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1247" name="手繪多邊形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8" name="手繪多邊形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9" name="手繪多邊形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0" name="手繪多邊形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1" name="手繪多邊形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2" name="手繪多邊形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53" name="手繪多邊形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40" name="群組中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1241" name="手繪多邊形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2" name="手繪多邊形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3" name="手繪多邊形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4" name="手繪多邊形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5" name="手繪多邊形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6" name="手繪多邊形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1310" name="群組中 52"/>
          <p:cNvGrpSpPr>
            <a:grpSpLocks noChangeAspect="1"/>
          </p:cNvGrpSpPr>
          <p:nvPr userDrawn="1"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1311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2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3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4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5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6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7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8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319" name="群組中 52"/>
          <p:cNvGrpSpPr>
            <a:grpSpLocks noChangeAspect="1"/>
          </p:cNvGrpSpPr>
          <p:nvPr userDrawn="1"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1320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1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2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3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4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5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6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7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328" name="群組中 66"/>
          <p:cNvGrpSpPr>
            <a:grpSpLocks noChangeAspect="1"/>
          </p:cNvGrpSpPr>
          <p:nvPr userDrawn="1"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1329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0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1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2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3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4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5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6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337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</p:spPr>
        <p:txBody>
          <a:bodyPr/>
          <a:lstStyle/>
          <a:p>
            <a:fld id="{9E583DDF-CA54-461A-A486-592D2374C532}" type="datetimeFigureOut">
              <a:rPr lang="en-US"/>
              <a:t>9/13/2025</a:t>
            </a:fld>
            <a:endParaRPr/>
          </a:p>
        </p:txBody>
      </p:sp>
      <p:sp>
        <p:nvSpPr>
          <p:cNvPr id="1338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</p:spPr>
        <p:txBody>
          <a:bodyPr/>
          <a:lstStyle/>
          <a:p>
            <a:endParaRPr/>
          </a:p>
        </p:txBody>
      </p:sp>
      <p:sp>
        <p:nvSpPr>
          <p:cNvPr id="133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2025/9/13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zh-TW" sz="3400" b="0"/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2025/9/13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zh-TW" sz="3400" b="0"/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/>
          <a:lstStyle/>
          <a:p>
            <a:fld id="{9E583DDF-CA54-461A-A486-592D2374C532}" type="datetimeFigureOut">
              <a:t>2025/9/13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134" name="手繪多邊形 50"/>
          <p:cNvSpPr>
            <a:spLocks/>
          </p:cNvSpPr>
          <p:nvPr userDrawn="1"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5" name="手繪多邊形 51"/>
          <p:cNvSpPr>
            <a:spLocks/>
          </p:cNvSpPr>
          <p:nvPr userDrawn="1"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6" name="手繪多邊形 51"/>
          <p:cNvSpPr>
            <a:spLocks/>
          </p:cNvSpPr>
          <p:nvPr userDrawn="1"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7" name="群組中 66"/>
          <p:cNvGrpSpPr>
            <a:grpSpLocks noChangeAspect="1"/>
          </p:cNvGrpSpPr>
          <p:nvPr userDrawn="1"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38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9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0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1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2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3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4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5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6" name="群組中 18"/>
          <p:cNvGrpSpPr/>
          <p:nvPr userDrawn="1"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147" name="手繪多邊形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8" name="手繪多邊形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9" name="手繪多邊形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0" name="手繪多邊形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1" name="手繪多邊形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2" name="手繪多邊形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3" name="群組中 5"/>
          <p:cNvGrpSpPr>
            <a:grpSpLocks noChangeAspect="1"/>
          </p:cNvGrpSpPr>
          <p:nvPr userDrawn="1"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154" name="手繪多邊形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5" name="手繪多邊形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6" name="手繪多邊形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7" name="手繪多邊形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8" name="手繪多邊形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9" name="手繪多邊形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0" name="手繪多邊形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1" name="群組中 16"/>
          <p:cNvGrpSpPr>
            <a:grpSpLocks noChangeAspect="1"/>
          </p:cNvGrpSpPr>
          <p:nvPr userDrawn="1"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162" name="手繪多邊形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3" name="手繪多邊形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" name="手繪多邊形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5" name="手繪多邊形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6" name="手繪多邊形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7" name="手繪多邊形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8" name="手繪多邊形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9" name="手繪多邊形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0" name="群組中 28"/>
          <p:cNvGrpSpPr>
            <a:grpSpLocks noChangeAspect="1"/>
          </p:cNvGrpSpPr>
          <p:nvPr userDrawn="1"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171" name="手繪多邊形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2" name="手繪多邊形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3" name="手繪多邊形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4" name="手繪多邊形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5" name="手繪多邊形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6" name="手繪多邊形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7" name="手繪多邊形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8" name="手繪多邊形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9" name="群組中 52"/>
          <p:cNvGrpSpPr>
            <a:grpSpLocks noChangeAspect="1"/>
          </p:cNvGrpSpPr>
          <p:nvPr userDrawn="1"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180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1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2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3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4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6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7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88" name="群組中 64"/>
          <p:cNvGrpSpPr>
            <a:grpSpLocks noChangeAspect="1"/>
          </p:cNvGrpSpPr>
          <p:nvPr userDrawn="1"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189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0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1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2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3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4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5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6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7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E583DDF-CA54-461A-A486-592D2374C532}" type="datetimeFigureOut">
              <a:rPr lang="en-US" smtClean="0"/>
              <a:pPr/>
              <a:t>9/13/2025</a:t>
            </a:fld>
            <a:endParaRPr lang="en-US" dirty="0"/>
          </a:p>
        </p:txBody>
      </p:sp>
      <p:sp>
        <p:nvSpPr>
          <p:cNvPr id="198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99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zh-TW"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TW"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TW"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TW"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TW"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TW"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TW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TW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TW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134" name="手繪多邊形 50"/>
          <p:cNvSpPr>
            <a:spLocks/>
          </p:cNvSpPr>
          <p:nvPr userDrawn="1"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5" name="手繪多邊形 51"/>
          <p:cNvSpPr>
            <a:spLocks/>
          </p:cNvSpPr>
          <p:nvPr userDrawn="1"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6" name="手繪多邊形 51"/>
          <p:cNvSpPr>
            <a:spLocks/>
          </p:cNvSpPr>
          <p:nvPr userDrawn="1"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7" name="群組中 66"/>
          <p:cNvGrpSpPr>
            <a:grpSpLocks noChangeAspect="1"/>
          </p:cNvGrpSpPr>
          <p:nvPr userDrawn="1"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38" name="手繪多邊形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9" name="手繪多邊形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0" name="手繪多邊形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1" name="手繪多邊形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2" name="手繪多邊形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3" name="手繪多邊形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4" name="手繪多邊形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5" name="手繪多邊形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46" name="群組中 18"/>
          <p:cNvGrpSpPr/>
          <p:nvPr userDrawn="1"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147" name="手繪多邊形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8" name="手繪多邊形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9" name="手繪多邊形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0" name="手繪多邊形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1" name="手繪多邊形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2" name="手繪多邊形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3" name="群組中 5"/>
          <p:cNvGrpSpPr>
            <a:grpSpLocks noChangeAspect="1"/>
          </p:cNvGrpSpPr>
          <p:nvPr userDrawn="1"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154" name="手繪多邊形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5" name="手繪多邊形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6" name="手繪多邊形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7" name="手繪多邊形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8" name="手繪多邊形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9" name="手繪多邊形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0" name="手繪多邊形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1" name="群組中 16"/>
          <p:cNvGrpSpPr>
            <a:grpSpLocks noChangeAspect="1"/>
          </p:cNvGrpSpPr>
          <p:nvPr userDrawn="1"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162" name="手繪多邊形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3" name="手繪多邊形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4" name="手繪多邊形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5" name="手繪多邊形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6" name="手繪多邊形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7" name="手繪多邊形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8" name="手繪多邊形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9" name="手繪多邊形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0" name="群組中 28"/>
          <p:cNvGrpSpPr>
            <a:grpSpLocks noChangeAspect="1"/>
          </p:cNvGrpSpPr>
          <p:nvPr userDrawn="1"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171" name="手繪多邊形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2" name="手繪多邊形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3" name="手繪多邊形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4" name="手繪多邊形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5" name="手繪多邊形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6" name="手繪多邊形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7" name="手繪多邊形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8" name="手繪多邊形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9" name="群組中 52"/>
          <p:cNvGrpSpPr>
            <a:grpSpLocks noChangeAspect="1"/>
          </p:cNvGrpSpPr>
          <p:nvPr userDrawn="1"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180" name="手繪多邊形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1" name="手繪多邊形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2" name="手繪多邊形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3" name="手繪多邊形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4" name="手繪多邊形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5" name="手繪多邊形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6" name="手繪多邊形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7" name="手繪多邊形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88" name="群組中 64"/>
          <p:cNvGrpSpPr>
            <a:grpSpLocks noChangeAspect="1"/>
          </p:cNvGrpSpPr>
          <p:nvPr userDrawn="1"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189" name="手繪多邊形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0" name="手繪多邊形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1" name="手繪多邊形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2" name="手繪多邊形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3" name="手繪多邊形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4" name="手繪多邊形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5" name="手繪多邊形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6" name="手繪多邊形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7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E583DDF-CA54-461A-A486-592D2374C532}" type="datetimeFigureOut">
              <a:rPr lang="en-US" smtClean="0"/>
              <a:pPr/>
              <a:t>9/13/2025</a:t>
            </a:fld>
            <a:endParaRPr lang="en-US" dirty="0"/>
          </a:p>
        </p:txBody>
      </p:sp>
      <p:sp>
        <p:nvSpPr>
          <p:cNvPr id="198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199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7606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zh-TW"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TW"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TW"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TW"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TW"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lang="zh-TW"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TW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TW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lang="zh-TW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so.nutc.edu.tw/ePortal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ir.nutc.edu.tw/p/406-1088-120716,r654.php?Lang=zh-tw" TargetMode="External"/><Relationship Id="rId2" Type="http://schemas.openxmlformats.org/officeDocument/2006/relationships/hyperlink" Target="https://air.nutc.edu.tw/p/404-1088-114114.php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air.nutc.edu.tw/p/406-1088-117270,r654.php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air.nutc.edu.tw/p/406-1088-117270,r654.php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ir.nutc.edu.tw/var/file/88/1088/img/1088/308632527.pdf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so.nutc.edu.tw/ePortal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ir.nutc.edu.tw/var/file/88/1088/img/1088/613288319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7941"/>
            <a:ext cx="10664982" cy="1855960"/>
          </a:xfrm>
        </p:spPr>
        <p:txBody>
          <a:bodyPr>
            <a:noAutofit/>
          </a:bodyPr>
          <a:lstStyle/>
          <a:p>
            <a:pPr algn="ctr"/>
            <a:br>
              <a:rPr lang="en-US" altLang="zh-TW" sz="6300" b="1" dirty="0">
                <a:solidFill>
                  <a:schemeClr val="accent3"/>
                </a:solidFill>
              </a:rPr>
            </a:br>
            <a:r>
              <a:rPr lang="en-US" altLang="zh-TW" sz="6300" b="1" dirty="0">
                <a:solidFill>
                  <a:schemeClr val="accent3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114</a:t>
            </a:r>
            <a:r>
              <a:rPr lang="zh-TW" altLang="en-US" sz="6300" b="1" dirty="0">
                <a:solidFill>
                  <a:schemeClr val="accent3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學年度國立臺中科技大學</a:t>
            </a:r>
            <a:br>
              <a:rPr lang="en-US" altLang="zh-TW" sz="6300" b="1" dirty="0">
                <a:solidFill>
                  <a:schemeClr val="accent3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</a:br>
            <a:r>
              <a:rPr lang="zh-TW" altLang="en-US" sz="6300" b="1" dirty="0">
                <a:solidFill>
                  <a:schemeClr val="accent3"/>
                </a:solidFill>
                <a:latin typeface="Yu Mincho Demibold" panose="02020600000000000000" pitchFamily="18" charset="-128"/>
                <a:ea typeface="Yu Mincho Demibold" panose="02020600000000000000" pitchFamily="18" charset="-128"/>
              </a:rPr>
              <a:t>附設空中進修學院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29184" y="2478024"/>
            <a:ext cx="11146536" cy="448970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zh-TW" altLang="en-US" sz="1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Gothic Std B" panose="020B0800000000000000" pitchFamily="34" charset="-128"/>
              </a:rPr>
              <a:t>新生</a:t>
            </a:r>
            <a:endParaRPr lang="en-US" altLang="zh-TW" sz="14000" b="1" dirty="0">
              <a:solidFill>
                <a:schemeClr val="accent5">
                  <a:lumMod val="60000"/>
                  <a:lumOff val="40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45720" indent="0" algn="ctr">
              <a:buNone/>
            </a:pPr>
            <a:r>
              <a:rPr lang="zh-TW" altLang="en-US" sz="1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Gothic Std B" panose="020B0800000000000000" pitchFamily="34" charset="-128"/>
              </a:rPr>
              <a:t>始業輔導</a:t>
            </a:r>
          </a:p>
        </p:txBody>
      </p:sp>
    </p:spTree>
    <p:extLst>
      <p:ext uri="{BB962C8B-B14F-4D97-AF65-F5344CB8AC3E}">
        <p14:creationId xmlns:p14="http://schemas.microsoft.com/office/powerpoint/2010/main" val="387461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6189" y="423563"/>
            <a:ext cx="11985811" cy="8468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6800" marR="0" lvl="0" indent="-106680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Yu Gothic UI Semibold" panose="020B0700000000000000" pitchFamily="34" charset="-128"/>
              </a:rPr>
              <a:t>一、申請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dobe Gothic Std B" panose="020B0800000000000000" pitchFamily="34" charset="-128"/>
                <a:ea typeface="Yu Gothic UI Semibold" panose="020B0700000000000000" pitchFamily="34" charset="-128"/>
              </a:rPr>
              <a:t>期限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Yu Gothic UI Semibold" panose="020B0700000000000000" pitchFamily="34" charset="-128"/>
              </a:rPr>
              <a:t>：</a:t>
            </a:r>
            <a:endParaRPr kumimoji="0" lang="en-US" altLang="zh-TW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1066800" marR="0" lvl="0" indent="-106680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 </a:t>
            </a:r>
            <a:r>
              <a:rPr kumimoji="0" lang="zh-TW" altLang="en-US" sz="6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Yu Gothic UI Semibold" panose="020B0700000000000000" pitchFamily="34" charset="-128"/>
              </a:rPr>
              <a:t>舊生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- 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Yu Gothic UI Semibold" panose="020B0700000000000000" pitchFamily="34" charset="-128"/>
              </a:rPr>
              <a:t>每學期</a:t>
            </a:r>
            <a:r>
              <a:rPr kumimoji="0" lang="zh-TW" alt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Gothic Std B" panose="020B0800000000000000" pitchFamily="34" charset="-128"/>
                <a:ea typeface="Yu Gothic UI Semibold" panose="020B0700000000000000" pitchFamily="34" charset="-128"/>
              </a:rPr>
              <a:t>結束前一個月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Yu Gothic UI Semibold" panose="020B0700000000000000" pitchFamily="34" charset="-128"/>
              </a:rPr>
              <a:t>受理申請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(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Yu Gothic UI Semibold" panose="020B0700000000000000" pitchFamily="34" charset="-128"/>
              </a:rPr>
              <a:t>須進入</a:t>
            </a:r>
            <a:r>
              <a:rPr kumimoji="0" lang="en-US" altLang="zh-TW" sz="4000" b="1" i="0" u="sng" strike="noStrike" kern="1200" cap="none" spc="0" normalizeH="0" baseline="0" noProof="0" dirty="0">
                <a:ln>
                  <a:noFill/>
                </a:ln>
                <a:solidFill>
                  <a:srgbClr val="EB7F23"/>
                </a:solidFill>
                <a:effectLst/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</a:t>
            </a:r>
            <a:r>
              <a:rPr kumimoji="0" lang="en-US" altLang="zh-TW" sz="4000" b="1" i="0" u="sng" strike="noStrike" kern="1200" cap="none" spc="0" normalizeH="0" baseline="0" noProof="0" dirty="0">
                <a:ln>
                  <a:noFill/>
                </a:ln>
                <a:solidFill>
                  <a:srgbClr val="EB7F23"/>
                </a:solidFill>
                <a:effectLst/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        portal </a:t>
            </a:r>
            <a:r>
              <a:rPr kumimoji="0" lang="zh-TW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EB7F23"/>
                </a:solidFill>
                <a:effectLst/>
                <a:uLnTx/>
                <a:uFillTx/>
                <a:latin typeface="Adobe Gothic Std B" panose="020B0800000000000000" pitchFamily="34" charset="-128"/>
                <a:ea typeface="Yu Gothic UI Semibold" panose="020B0700000000000000" pitchFamily="34" charset="-128"/>
              </a:rPr>
              <a:t>線上申請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Yu Gothic UI Semibold" panose="020B0700000000000000" pitchFamily="34" charset="-128"/>
              </a:rPr>
              <a:t>後，列印申請表暨切結書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+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Yu Gothic UI Semibold" panose="020B0700000000000000" pitchFamily="34" charset="-128"/>
              </a:rPr>
              <a:t>證明文件。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(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Yu Gothic UI Semibold" panose="020B0700000000000000" pitchFamily="34" charset="-128"/>
              </a:rPr>
              <a:t>逾期不受理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) </a:t>
            </a:r>
          </a:p>
          <a:p>
            <a:pPr marL="1066800" marR="0" lvl="0" indent="-106680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 </a:t>
            </a:r>
            <a:r>
              <a:rPr kumimoji="0" lang="zh-TW" altLang="en-US" sz="6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dobe Gothic Std B" panose="020B0800000000000000" pitchFamily="34" charset="-128"/>
                <a:ea typeface="Yu Gothic UI Semibold" panose="020B0700000000000000" pitchFamily="34" charset="-128"/>
              </a:rPr>
              <a:t>新生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- 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Yu Gothic UI Semibold" panose="020B0700000000000000" pitchFamily="34" charset="-128"/>
              </a:rPr>
              <a:t>入學當學期註冊</a:t>
            </a:r>
            <a:r>
              <a:rPr kumimoji="0" lang="zh-TW" alt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Gothic Std B" panose="020B0800000000000000" pitchFamily="34" charset="-128"/>
                <a:ea typeface="Yu Gothic UI Semibold" panose="020B0700000000000000" pitchFamily="34" charset="-128"/>
              </a:rPr>
              <a:t>繳費截止日前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Yu Gothic UI Semibold" panose="020B0700000000000000" pitchFamily="34" charset="-128"/>
              </a:rPr>
              <a:t>受理，填寫申請表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+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Yu Gothic UI Semibold" panose="020B0700000000000000" pitchFamily="34" charset="-128"/>
              </a:rPr>
              <a:t>證明文件。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(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Yu Gothic UI Semibold" panose="020B0700000000000000" pitchFamily="34" charset="-128"/>
              </a:rPr>
              <a:t>逾期不受理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) </a:t>
            </a:r>
          </a:p>
          <a:p>
            <a:pPr marL="1066800" marR="0" lvl="0" indent="-106680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Yu Gothic UI Semibold" panose="020B0700000000000000" pitchFamily="34" charset="-128"/>
              </a:rPr>
              <a:t>二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Yu Gothic UI Semibold" panose="020B0700000000000000" pitchFamily="34" charset="-128"/>
              </a:rPr>
              <a:t>、申請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dobe Gothic Std B" panose="020B0800000000000000" pitchFamily="34" charset="-128"/>
                <a:ea typeface="Yu Gothic UI Semibold" panose="020B0700000000000000" pitchFamily="34" charset="-128"/>
              </a:rPr>
              <a:t>地點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Yu Gothic UI Semibold" panose="020B0700000000000000" pitchFamily="34" charset="-128"/>
              </a:rPr>
              <a:t>：空中學院綜合業務組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(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Yu Gothic UI Semibold" panose="020B0700000000000000" pitchFamily="34" charset="-128"/>
              </a:rPr>
              <a:t>中正大樓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Yu Gothic UI Semibold" panose="020B0700000000000000" pitchFamily="34" charset="-128"/>
              </a:rPr>
              <a:t>樓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3311</a:t>
            </a: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Yu Gothic UI Semibold" panose="020B0700000000000000" pitchFamily="34" charset="-128"/>
              </a:rPr>
              <a:t>辦公室</a:t>
            </a: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)</a:t>
            </a:r>
          </a:p>
          <a:p>
            <a:pPr marL="1066800" marR="0" lvl="0" indent="-106680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細明體_HKSCS" panose="02020500000000000000" pitchFamily="18" charset="-120"/>
                <a:ea typeface="細明體_HKSCS" panose="02020500000000000000" pitchFamily="18" charset="-120"/>
                <a:cs typeface="+mn-cs"/>
              </a:rPr>
              <a:t>    </a:t>
            </a:r>
          </a:p>
          <a:p>
            <a:pPr marL="1066800" marR="0" lvl="0" indent="-10668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       </a:t>
            </a:r>
          </a:p>
          <a:p>
            <a:pPr marL="1066800" marR="0" lvl="0" indent="-106680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      </a:t>
            </a:r>
            <a:endParaRPr kumimoji="0" lang="en-US" altLang="zh-TW" sz="4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1066800" marR="0" lvl="0" indent="-10668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        </a:t>
            </a:r>
            <a:endParaRPr kumimoji="0" lang="zh-TW" altLang="zh-TW" sz="4000" b="1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05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753" y="661307"/>
            <a:ext cx="12129247" cy="5234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6800" marR="0" lvl="0" indent="-106680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  </a:t>
            </a:r>
          </a:p>
          <a:p>
            <a:pPr marL="1066800" marR="0" lvl="0" indent="-106680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學費減免類別</a:t>
            </a:r>
            <a:r>
              <a:rPr kumimoji="0" lang="zh-TW" altLang="zh-TW" sz="60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：</a:t>
            </a:r>
            <a:endParaRPr kumimoji="0" lang="en-US" altLang="zh-TW" sz="800" b="1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marL="1066800" marR="0" lvl="0" indent="-106680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6000" b="1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marL="1066800" marR="0" lvl="0" indent="-10668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 </a:t>
            </a:r>
          </a:p>
          <a:p>
            <a:pPr marL="1066800" marR="0" lvl="0" indent="-10668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    1. </a:t>
            </a:r>
            <a:r>
              <a:rPr kumimoji="0" lang="zh-TW" altLang="en-US" sz="60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請至空院官網</a:t>
            </a:r>
            <a:r>
              <a:rPr kumimoji="0" lang="en-US" altLang="zh-TW" sz="60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/</a:t>
            </a:r>
            <a:r>
              <a:rPr kumimoji="0" lang="zh-TW" altLang="en-US" sz="60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查詢專區</a:t>
            </a:r>
            <a:r>
              <a:rPr kumimoji="0" lang="en-US" altLang="zh-TW" sz="60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/</a:t>
            </a:r>
          </a:p>
          <a:p>
            <a:pPr marL="1066800" marR="0" lvl="0" indent="-106680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0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  <a:hlinkClick r:id="rId2"/>
              </a:rPr>
              <a:t>     </a:t>
            </a:r>
            <a:r>
              <a:rPr kumimoji="0" lang="zh-TW" altLang="en-US" sz="60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  <a:hlinkClick r:id="rId3"/>
              </a:rPr>
              <a:t>空院學生就學費用減免專區</a:t>
            </a:r>
            <a:r>
              <a:rPr kumimoji="0" lang="zh-TW" altLang="en-US" sz="60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查詢</a:t>
            </a:r>
            <a:endParaRPr kumimoji="0" lang="en-US" altLang="zh-TW" sz="800" b="1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1066800" marR="0" lvl="0" indent="-106680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6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1066800" marR="0" lvl="0" indent="-1066800" algn="l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      2. </a:t>
            </a:r>
            <a:r>
              <a:rPr kumimoji="0" lang="zh-TW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另提供</a:t>
            </a:r>
            <a:r>
              <a:rPr kumimoji="0" lang="zh-TW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  <a:hlinkClick r:id="rId3"/>
              </a:rPr>
              <a:t>各類就學費用減免相關法規</a:t>
            </a:r>
            <a:r>
              <a:rPr kumimoji="0" lang="zh-TW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查詢</a:t>
            </a:r>
            <a:endParaRPr kumimoji="0" lang="zh-TW" altLang="zh-TW" sz="6000" b="1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23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799ED8-F582-4BE1-B018-8955FAF5A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495" y="1485900"/>
            <a:ext cx="9269506" cy="29337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E45A311-5DFE-49F1-A152-BAF5F4D70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D681CFF-5CB4-4945-A354-91061EA40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" y="-183401"/>
            <a:ext cx="11045952" cy="722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7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2556E9-AC00-455A-ADF2-61984CEE6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1A05510-42A4-4209-B96E-F117ED7385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EB7447F-34C4-44DA-A9C3-8C422DC7C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9" y="0"/>
            <a:ext cx="10533888" cy="674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2125F9-3BFA-497D-9F55-94235F170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035" y="528916"/>
            <a:ext cx="11044518" cy="5172637"/>
          </a:xfrm>
        </p:spPr>
        <p:txBody>
          <a:bodyPr>
            <a:normAutofit fontScale="90000"/>
          </a:bodyPr>
          <a:lstStyle/>
          <a:p>
            <a:pPr algn="ctr">
              <a:lnSpc>
                <a:spcPts val="5500"/>
              </a:lnSpc>
            </a:pPr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【</a:t>
            </a: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特別注意事項</a:t>
            </a:r>
            <a: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】</a:t>
            </a:r>
            <a:br>
              <a:rPr lang="en-US" altLang="zh-TW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en-US" altLang="zh-TW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1.</a:t>
            </a:r>
            <a:r>
              <a:rPr lang="zh-TW" altLang="en-US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具有多項減免身分者，僅能擇一辦理</a:t>
            </a:r>
            <a:br>
              <a:rPr lang="en-US" altLang="zh-TW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en-US" altLang="zh-TW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不能同時申請</a:t>
            </a:r>
            <a:r>
              <a:rPr lang="zh-TW" altLang="en-US" u="sng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軍公教教育補助費</a:t>
            </a:r>
            <a:r>
              <a:rPr lang="zh-TW" altLang="en-US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、</a:t>
            </a:r>
            <a:br>
              <a:rPr lang="en-US" altLang="zh-TW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en-US" altLang="zh-TW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  </a:t>
            </a:r>
            <a:r>
              <a:rPr lang="zh-TW" altLang="en-US" u="sng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農漁會獎 學金</a:t>
            </a:r>
            <a:r>
              <a:rPr lang="zh-TW" altLang="en-US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、弱勢助學補助等。</a:t>
            </a:r>
            <a:r>
              <a:rPr lang="en-US" altLang="zh-TW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)</a:t>
            </a:r>
            <a:br>
              <a:rPr lang="en-US" altLang="zh-TW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zh-TW" altLang="en-US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altLang="zh-TW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2. </a:t>
            </a:r>
            <a:r>
              <a:rPr lang="zh-TW" altLang="en-US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父母係公職人員已領有子女教育補助費者，</a:t>
            </a:r>
            <a:r>
              <a:rPr lang="zh-TW" altLang="en-US" dirty="0">
                <a:solidFill>
                  <a:srgbClr val="FF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不得重覆</a:t>
            </a:r>
            <a:r>
              <a:rPr lang="zh-TW" altLang="en-US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申請。</a:t>
            </a:r>
            <a:br>
              <a:rPr lang="en-US" altLang="zh-TW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</a:br>
            <a:r>
              <a:rPr lang="zh-TW" altLang="en-US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76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9624" y="331694"/>
            <a:ext cx="11277600" cy="626633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71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71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六、緩徵：</a:t>
            </a:r>
            <a:r>
              <a:rPr lang="en-US" altLang="zh-TW" sz="5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</a:p>
          <a:p>
            <a:pPr>
              <a:lnSpc>
                <a:spcPct val="110000"/>
              </a:lnSpc>
            </a:pPr>
            <a:r>
              <a:rPr lang="en-US" altLang="zh-TW" sz="5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1.</a:t>
            </a:r>
            <a:r>
              <a:rPr lang="zh-TW" altLang="zh-TW" sz="5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申請資格</a:t>
            </a:r>
            <a:r>
              <a:rPr lang="zh-TW" altLang="zh-TW" sz="5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5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5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5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尚未服役之在學男生。【兵</a:t>
            </a:r>
            <a:endParaRPr lang="en-US" altLang="zh-TW" sz="5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5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5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役年齡在</a:t>
            </a:r>
            <a:r>
              <a:rPr lang="en-US" altLang="zh-TW" sz="5800" b="1" dirty="0">
                <a:solidFill>
                  <a:srgbClr val="7030A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zh-TW" sz="5800" b="1" dirty="0">
                <a:solidFill>
                  <a:srgbClr val="7030A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歲（含）</a:t>
            </a:r>
            <a:r>
              <a:rPr lang="zh-TW" altLang="zh-TW" sz="5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以上之</a:t>
            </a:r>
            <a:endParaRPr lang="en-US" altLang="zh-TW" sz="5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5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5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學生，得辦理緩徵】。</a:t>
            </a:r>
            <a:endParaRPr lang="en-US" altLang="zh-TW" sz="5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5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2.</a:t>
            </a:r>
            <a:r>
              <a:rPr lang="zh-TW" altLang="zh-TW" sz="58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必備證件</a:t>
            </a:r>
            <a:r>
              <a:rPr lang="zh-TW" altLang="zh-TW" sz="5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5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5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5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學生證及身分證正</a:t>
            </a:r>
            <a:r>
              <a:rPr lang="zh-TW" altLang="en-US" sz="5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zh-TW" sz="5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、影本。</a:t>
            </a:r>
          </a:p>
          <a:p>
            <a:endParaRPr lang="zh-TW" altLang="zh-TW" sz="4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4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1112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0330" y="832757"/>
            <a:ext cx="11510682" cy="5398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400" b="1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anose="03000509000000000000" pitchFamily="65" charset="-120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新細明體" panose="02020500000000000000" pitchFamily="18" charset="-120"/>
                <a:cs typeface="+mn-cs"/>
              </a:rPr>
              <a:t>  3.</a:t>
            </a:r>
            <a:r>
              <a:rPr kumimoji="0" lang="zh-TW" altLang="zh-TW" sz="5400" b="1" i="0" u="sng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申請時間</a:t>
            </a:r>
            <a:r>
              <a:rPr kumimoji="0" lang="zh-TW" altLang="zh-TW" sz="54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：</a:t>
            </a:r>
            <a:endParaRPr kumimoji="0" lang="en-US" altLang="zh-TW" sz="5400" b="1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        </a:t>
            </a:r>
            <a:r>
              <a:rPr kumimoji="0" lang="zh-TW" altLang="zh-TW" sz="54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開學起</a:t>
            </a:r>
            <a:r>
              <a:rPr kumimoji="0" lang="zh-TW" altLang="zh-TW" sz="54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一個月內</a:t>
            </a:r>
            <a:r>
              <a:rPr kumimoji="0" lang="zh-TW" altLang="zh-TW" sz="54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至本組申請。</a:t>
            </a:r>
            <a:endParaRPr kumimoji="0" lang="zh-TW" altLang="zh-TW" sz="5400" b="0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新細明體" panose="02020500000000000000" pitchFamily="18" charset="-120"/>
                <a:cs typeface="+mn-cs"/>
              </a:rPr>
              <a:t>  4.</a:t>
            </a:r>
            <a:r>
              <a:rPr kumimoji="0" lang="zh-TW" altLang="zh-TW" sz="54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在學期間僅需辦理一次直到畢</a:t>
            </a:r>
            <a:endParaRPr kumimoji="0" lang="en-US" altLang="zh-TW" sz="5400" b="1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        </a:t>
            </a:r>
            <a:r>
              <a:rPr kumimoji="0" lang="zh-TW" altLang="zh-TW" sz="54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業，但中途休退學即停止緩徵，</a:t>
            </a:r>
            <a:endParaRPr kumimoji="0" lang="en-US" altLang="zh-TW" sz="5400" b="1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        </a:t>
            </a:r>
            <a:r>
              <a:rPr kumimoji="0" lang="zh-TW" altLang="zh-TW" sz="54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於預定畢業日期後，不得以延長</a:t>
            </a:r>
            <a:endParaRPr kumimoji="0" lang="en-US" altLang="zh-TW" sz="5400" b="1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        </a:t>
            </a:r>
            <a:r>
              <a:rPr kumimoji="0" lang="zh-TW" altLang="zh-TW" sz="5400" b="1" i="0" u="none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修業為由申請緩徵。</a:t>
            </a:r>
            <a:endParaRPr kumimoji="0" lang="zh-TW" altLang="zh-TW" sz="5400" b="1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38328" y="320040"/>
            <a:ext cx="10744200" cy="531875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本報告未列事項，均由每次</a:t>
            </a:r>
            <a:endParaRPr lang="en-US" altLang="zh-TW" sz="5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面授通知時補充之，請全</a:t>
            </a:r>
            <a:endParaRPr lang="en-US" altLang="zh-TW" sz="5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體同學務必注意詳閱面授</a:t>
            </a:r>
            <a:endParaRPr lang="en-US" altLang="zh-TW" sz="5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54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54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通知</a:t>
            </a:r>
            <a:r>
              <a:rPr lang="zh-TW" altLang="zh-TW" sz="5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171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493535"/>
              </p:ext>
            </p:extLst>
          </p:nvPr>
        </p:nvGraphicFramePr>
        <p:xfrm>
          <a:off x="2236022" y="716056"/>
          <a:ext cx="7307580" cy="225221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7307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591">
                <a:tc>
                  <a:txBody>
                    <a:bodyPr/>
                    <a:lstStyle/>
                    <a:p>
                      <a:pPr algn="l">
                        <a:lnSpc>
                          <a:spcPts val="3400"/>
                        </a:lnSpc>
                        <a:spcAft>
                          <a:spcPts val="0"/>
                        </a:spcAft>
                        <a:tabLst>
                          <a:tab pos="2433320" algn="ctr"/>
                          <a:tab pos="3284220" algn="l"/>
                          <a:tab pos="4051300" algn="l"/>
                        </a:tabLst>
                      </a:pPr>
                      <a:r>
                        <a:rPr lang="en-US" sz="11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	</a:t>
                      </a:r>
                      <a:r>
                        <a:rPr lang="en-US" sz="12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  </a:t>
                      </a:r>
                      <a:r>
                        <a:rPr lang="en-US" sz="11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	</a:t>
                      </a:r>
                      <a:endParaRPr lang="zh-TW" sz="11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137160" marB="1371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853"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zh-TW" sz="5400" b="1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學生請假作業流程</a:t>
                      </a:r>
                      <a:endParaRPr lang="zh-TW" sz="5400" b="1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774">
                <a:tc>
                  <a:txBody>
                    <a:bodyPr/>
                    <a:lstStyle/>
                    <a:p>
                      <a:pPr algn="ctr">
                        <a:lnSpc>
                          <a:spcPts val="34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100" b="1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3025" marR="73025" marT="137160" marB="1371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6873E593-3785-4199-9FDD-FB7DA2D6DF91}"/>
              </a:ext>
            </a:extLst>
          </p:cNvPr>
          <p:cNvSpPr txBox="1"/>
          <p:nvPr/>
        </p:nvSpPr>
        <p:spPr>
          <a:xfrm>
            <a:off x="557784" y="3120286"/>
            <a:ext cx="1028054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/>
              <a:t>相關操作說明請至</a:t>
            </a:r>
            <a:r>
              <a:rPr lang="en-US" altLang="zh-TW" sz="3600" b="1" dirty="0">
                <a:highlight>
                  <a:srgbClr val="FFFF00"/>
                </a:highlight>
                <a:hlinkClick r:id="rId2"/>
              </a:rPr>
              <a:t>114</a:t>
            </a:r>
            <a:r>
              <a:rPr lang="zh-TW" altLang="en-US" sz="3600" b="1" dirty="0">
                <a:highlight>
                  <a:srgbClr val="FFFF00"/>
                </a:highlight>
                <a:hlinkClick r:id="rId2"/>
              </a:rPr>
              <a:t>學年度新生始業輔導專區</a:t>
            </a:r>
            <a:r>
              <a:rPr lang="zh-TW" altLang="en-US" sz="3200" dirty="0"/>
              <a:t>查詢。</a:t>
            </a:r>
          </a:p>
        </p:txBody>
      </p:sp>
    </p:spTree>
    <p:extLst>
      <p:ext uri="{BB962C8B-B14F-4D97-AF65-F5344CB8AC3E}">
        <p14:creationId xmlns:p14="http://schemas.microsoft.com/office/powerpoint/2010/main" val="1215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C3DF07-81D6-45AF-A49A-9E36BF65B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2008093"/>
            <a:ext cx="9144001" cy="1192307"/>
          </a:xfrm>
        </p:spPr>
        <p:txBody>
          <a:bodyPr>
            <a:normAutofit fontScale="90000"/>
          </a:bodyPr>
          <a:lstStyle/>
          <a:p>
            <a:pPr algn="ctr" fontAlgn="t"/>
            <a:r>
              <a:rPr lang="en-US" altLang="zh-TW" b="1" dirty="0"/>
              <a:t>	     	</a:t>
            </a:r>
            <a:br>
              <a:rPr lang="zh-TW" altLang="zh-TW" dirty="0"/>
            </a:br>
            <a:br>
              <a:rPr lang="en-US" altLang="zh-TW" sz="800" dirty="0"/>
            </a:br>
            <a:br>
              <a:rPr lang="en-US" altLang="zh-TW" sz="800" dirty="0"/>
            </a:br>
            <a:br>
              <a:rPr lang="en-US" altLang="zh-TW" sz="800" dirty="0"/>
            </a:br>
            <a:br>
              <a:rPr lang="en-US" altLang="zh-TW" sz="800" dirty="0"/>
            </a:br>
            <a:br>
              <a:rPr lang="en-US" altLang="zh-TW" sz="800" dirty="0"/>
            </a:br>
            <a:r>
              <a:rPr lang="zh-TW" altLang="zh-TW" sz="6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6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申請學分費減免</a:t>
            </a:r>
            <a:r>
              <a:rPr lang="zh-TW" altLang="zh-TW" sz="6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作業流程</a:t>
            </a:r>
            <a:br>
              <a:rPr lang="zh-TW" altLang="zh-TW" dirty="0"/>
            </a:br>
            <a:r>
              <a:rPr lang="en-US" altLang="zh-TW" b="1" dirty="0"/>
              <a:t> 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EF05022-485A-4352-A539-46970E9E61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3232" y="3008376"/>
            <a:ext cx="1034186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新細明體" panose="02020500000000000000" pitchFamily="18" charset="-120"/>
                <a:cs typeface="+mn-cs"/>
              </a:rPr>
              <a:t>相關操作說明請至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/>
                <a:ea typeface="新細明體" panose="02020500000000000000" pitchFamily="18" charset="-120"/>
                <a:cs typeface="+mn-cs"/>
                <a:hlinkClick r:id="rId2"/>
              </a:rPr>
              <a:t>114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mbria"/>
                <a:ea typeface="新細明體" panose="02020500000000000000" pitchFamily="18" charset="-120"/>
                <a:cs typeface="+mn-cs"/>
                <a:hlinkClick r:id="rId2"/>
              </a:rPr>
              <a:t>學年度新生始業輔導專區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新細明體" panose="02020500000000000000" pitchFamily="18" charset="-120"/>
                <a:cs typeface="+mn-cs"/>
              </a:rPr>
              <a:t>查詢。</a:t>
            </a:r>
          </a:p>
        </p:txBody>
      </p:sp>
    </p:spTree>
    <p:extLst>
      <p:ext uri="{BB962C8B-B14F-4D97-AF65-F5344CB8AC3E}">
        <p14:creationId xmlns:p14="http://schemas.microsoft.com/office/powerpoint/2010/main" val="101112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49369" y="426856"/>
            <a:ext cx="10674633" cy="1184694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綜合業</a:t>
            </a:r>
            <a:r>
              <a:rPr lang="zh-TW" altLang="zh-TW" b="1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務組</a:t>
            </a:r>
            <a:r>
              <a:rPr lang="zh-TW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報告事項</a:t>
            </a:r>
            <a:endParaRPr lang="zh-TW" altLang="zh-TW" dirty="0">
              <a:solidFill>
                <a:srgbClr val="FF0000"/>
              </a:solidFill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3427389" y="1880871"/>
            <a:ext cx="6916336" cy="1771600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報告人          </a:t>
            </a:r>
            <a:endParaRPr lang="en-US" altLang="zh-TW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綜合業務組組長：陳盈幸</a:t>
            </a:r>
            <a:endParaRPr lang="zh-TW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副標題 4"/>
          <p:cNvSpPr txBox="1">
            <a:spLocks/>
          </p:cNvSpPr>
          <p:nvPr/>
        </p:nvSpPr>
        <p:spPr>
          <a:xfrm>
            <a:off x="3118348" y="3818296"/>
            <a:ext cx="7534418" cy="17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lang="zh-TW" sz="48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lang="zh-TW"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lang="zh-TW"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lang="zh-TW"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None/>
              <a:defRPr lang="zh-TW"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lang="zh-TW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lang="zh-TW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None/>
              <a:defRPr lang="zh-TW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中正大樓</a:t>
            </a:r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</a:t>
            </a:r>
            <a:endParaRPr lang="en-US" altLang="zh-TW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3311</a:t>
            </a:r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辦公室</a:t>
            </a: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42075" y="868681"/>
            <a:ext cx="9238695" cy="3931920"/>
          </a:xfrm>
          <a:noFill/>
        </p:spPr>
        <p:txBody>
          <a:bodyPr>
            <a:noAutofit/>
          </a:bodyPr>
          <a:lstStyle/>
          <a:p>
            <a:pPr algn="ctr"/>
            <a:r>
              <a:rPr lang="zh-TW" alt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國立臺中科技大學</a:t>
            </a:r>
            <a:br>
              <a:rPr lang="en-US" altLang="zh-TW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校    歌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786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872" y="329184"/>
            <a:ext cx="11713464" cy="637336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zh-TW" altLang="en-US" sz="4800" b="1" dirty="0">
                <a:solidFill>
                  <a:srgbClr val="002060"/>
                </a:solidFill>
              </a:rPr>
              <a:t>玉  山   聳   立        雲   天   上</a:t>
            </a:r>
            <a:endParaRPr lang="en-US" altLang="zh-TW" sz="4800" b="1" dirty="0">
              <a:solidFill>
                <a:srgbClr val="002060"/>
              </a:solidFill>
            </a:endParaRPr>
          </a:p>
          <a:p>
            <a:pPr marL="45720" indent="0" algn="ctr">
              <a:buNone/>
            </a:pPr>
            <a:r>
              <a:rPr lang="zh-TW" altLang="en-US" sz="4800" b="1" dirty="0">
                <a:solidFill>
                  <a:srgbClr val="002060"/>
                </a:solidFill>
              </a:rPr>
              <a:t>映   著   日   月        天   地   長</a:t>
            </a:r>
            <a:endParaRPr lang="en-US" altLang="zh-TW" sz="4800" b="1" dirty="0">
              <a:solidFill>
                <a:srgbClr val="002060"/>
              </a:solidFill>
            </a:endParaRPr>
          </a:p>
          <a:p>
            <a:pPr marL="45720" indent="0" algn="ctr">
              <a:buNone/>
            </a:pPr>
            <a:r>
              <a:rPr lang="zh-TW" altLang="en-US" sz="4800" b="1" dirty="0">
                <a:solidFill>
                  <a:srgbClr val="002060"/>
                </a:solidFill>
              </a:rPr>
              <a:t>敬   業   樂   群        創   新   揚</a:t>
            </a:r>
            <a:endParaRPr lang="en-US" altLang="zh-TW" sz="4800" b="1" dirty="0">
              <a:solidFill>
                <a:srgbClr val="002060"/>
              </a:solidFill>
            </a:endParaRPr>
          </a:p>
          <a:p>
            <a:pPr marL="45720" indent="0" algn="ctr">
              <a:buNone/>
            </a:pPr>
            <a:r>
              <a:rPr lang="zh-TW" altLang="en-US" sz="4800" b="1" dirty="0">
                <a:solidFill>
                  <a:srgbClr val="002060"/>
                </a:solidFill>
              </a:rPr>
              <a:t>    務 實  致 用           品 德 為 綱</a:t>
            </a:r>
            <a:endParaRPr lang="en-US" altLang="zh-TW" sz="4800" b="1" dirty="0">
              <a:solidFill>
                <a:srgbClr val="002060"/>
              </a:solidFill>
            </a:endParaRPr>
          </a:p>
          <a:p>
            <a:pPr marL="45720" indent="0" algn="ctr">
              <a:buNone/>
            </a:pPr>
            <a:r>
              <a:rPr lang="zh-TW" altLang="en-US" sz="4800" b="1" dirty="0">
                <a:solidFill>
                  <a:srgbClr val="002060"/>
                </a:solidFill>
              </a:rPr>
              <a:t>   根深不怕風強         培育好棟樑</a:t>
            </a:r>
            <a:endParaRPr lang="en-US" altLang="zh-TW" sz="4800" b="1" dirty="0">
              <a:solidFill>
                <a:srgbClr val="002060"/>
              </a:solidFill>
            </a:endParaRPr>
          </a:p>
          <a:p>
            <a:pPr marL="45720" indent="0" algn="ctr">
              <a:buNone/>
            </a:pPr>
            <a:r>
              <a:rPr lang="zh-TW" altLang="en-US" sz="4800" b="1" dirty="0">
                <a:solidFill>
                  <a:srgbClr val="002060"/>
                </a:solidFill>
              </a:rPr>
              <a:t>      百  年  流  芳           教  澤  孔  長</a:t>
            </a:r>
            <a:endParaRPr lang="en-US" altLang="zh-TW" sz="4800" b="1" dirty="0">
              <a:solidFill>
                <a:srgbClr val="002060"/>
              </a:solidFill>
            </a:endParaRPr>
          </a:p>
          <a:p>
            <a:pPr marL="45720" indent="0" algn="ctr">
              <a:buNone/>
            </a:pPr>
            <a:r>
              <a:rPr lang="zh-TW" altLang="en-US" sz="4800" b="1" dirty="0">
                <a:solidFill>
                  <a:srgbClr val="002060"/>
                </a:solidFill>
              </a:rPr>
              <a:t>       臺中科大       為國家        創造榮光</a:t>
            </a:r>
            <a:endParaRPr lang="zh-TW" altLang="en-US" sz="4400" b="1" dirty="0">
              <a:solidFill>
                <a:srgbClr val="002060"/>
              </a:solidFill>
            </a:endParaRPr>
          </a:p>
        </p:txBody>
      </p:sp>
      <p:pic>
        <p:nvPicPr>
          <p:cNvPr id="2" name="01 曲目 1">
            <a:hlinkClick r:id="" action="ppaction://media"/>
            <a:extLst>
              <a:ext uri="{FF2B5EF4-FFF2-40B4-BE49-F238E27FC236}">
                <a16:creationId xmlns:a16="http://schemas.microsoft.com/office/drawing/2014/main" id="{07C28078-68AC-4A19-B107-863FAC9783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9889" y="505333"/>
            <a:ext cx="550736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7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756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4903" y="828876"/>
            <a:ext cx="6178367" cy="3507549"/>
          </a:xfrm>
        </p:spPr>
        <p:txBody>
          <a:bodyPr/>
          <a:lstStyle/>
          <a:p>
            <a:endParaRPr lang="zh-TW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57" y="1110344"/>
            <a:ext cx="4759779" cy="334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7941"/>
            <a:ext cx="10664982" cy="1855960"/>
          </a:xfrm>
        </p:spPr>
        <p:txBody>
          <a:bodyPr>
            <a:noAutofit/>
          </a:bodyPr>
          <a:lstStyle/>
          <a:p>
            <a:pPr algn="ctr"/>
            <a:br>
              <a:rPr lang="en-US" altLang="zh-TW" sz="6300" b="1" dirty="0">
                <a:solidFill>
                  <a:schemeClr val="accent3"/>
                </a:solidFill>
              </a:rPr>
            </a:br>
            <a:endParaRPr lang="zh-TW" altLang="en-US" sz="6300" b="1" dirty="0">
              <a:solidFill>
                <a:schemeClr val="accent3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29184" y="941832"/>
            <a:ext cx="11146536" cy="602589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zh-TW" altLang="en-US" sz="1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Gothic Std B" panose="020B0800000000000000" pitchFamily="34" charset="-128"/>
              </a:rPr>
              <a:t>學生事務</a:t>
            </a:r>
            <a:endParaRPr lang="en-US" altLang="zh-TW" sz="14000" b="1" dirty="0">
              <a:solidFill>
                <a:schemeClr val="accent5">
                  <a:lumMod val="60000"/>
                  <a:lumOff val="40000"/>
                </a:schemeClr>
              </a:solidFill>
              <a:latin typeface="Adobe Gothic Std B" panose="020B0800000000000000" pitchFamily="34" charset="-128"/>
            </a:endParaRPr>
          </a:p>
          <a:p>
            <a:pPr marL="45720" indent="0" algn="ctr">
              <a:buNone/>
            </a:pPr>
            <a:r>
              <a:rPr lang="zh-TW" altLang="en-US" sz="1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dobe Gothic Std B" panose="020B0800000000000000" pitchFamily="34" charset="-128"/>
              </a:rPr>
              <a:t>說明</a:t>
            </a:r>
          </a:p>
        </p:txBody>
      </p:sp>
    </p:spTree>
    <p:extLst>
      <p:ext uri="{BB962C8B-B14F-4D97-AF65-F5344CB8AC3E}">
        <p14:creationId xmlns:p14="http://schemas.microsoft.com/office/powerpoint/2010/main" val="6975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一、操行成績之評定：</a:t>
            </a:r>
            <a:br>
              <a:rPr lang="zh-TW" altLang="zh-TW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sz="4000" b="1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1528572" y="1312334"/>
            <a:ext cx="9134856" cy="4326468"/>
          </a:xfrm>
        </p:spPr>
        <p:txBody>
          <a:bodyPr/>
          <a:lstStyle/>
          <a:p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學生操行成績之評定，以</a:t>
            </a:r>
            <a:r>
              <a:rPr lang="en-US" altLang="zh-TW" sz="4000" b="1" u="sng" dirty="0">
                <a:solidFill>
                  <a:srgbClr val="7030A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85</a:t>
            </a:r>
            <a:r>
              <a:rPr lang="zh-TW" altLang="zh-TW" sz="4000" b="1" u="sng" dirty="0">
                <a:solidFill>
                  <a:srgbClr val="7030A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zh-TW" sz="40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為基準分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，再加減缺曠課、獎懲分數，</a:t>
            </a:r>
          </a:p>
          <a:p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分為滿分，</a:t>
            </a:r>
            <a: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分為及格，</a:t>
            </a:r>
            <a:r>
              <a:rPr lang="zh-TW" altLang="zh-TW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不滿</a:t>
            </a:r>
            <a:r>
              <a:rPr lang="en-US" altLang="zh-TW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</a:p>
          <a:p>
            <a:pPr marL="45720" indent="0">
              <a:buNone/>
            </a:pPr>
            <a:r>
              <a:rPr lang="zh-TW" altLang="en-US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分應勒令退學。</a:t>
            </a:r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4472" y="358588"/>
            <a:ext cx="11672046" cy="649941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二、面授日線上請假規則：</a:t>
            </a:r>
            <a:endParaRPr lang="en-US" altLang="zh-TW" sz="4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>
              <a:buNone/>
            </a:pPr>
            <a: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4000" b="1" dirty="0">
                <a:solidFill>
                  <a:srgbClr val="7030A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線上請假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僅限</a:t>
            </a:r>
            <a:r>
              <a:rPr lang="zh-TW" altLang="zh-TW" sz="40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事假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40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病假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40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生理假</a:t>
            </a:r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40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</a:t>
            </a:r>
            <a:endParaRPr lang="en-US" altLang="zh-TW" sz="4000" b="1" u="sng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>
              <a:buNone/>
            </a:pPr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40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理調適假</a:t>
            </a:r>
            <a:r>
              <a:rPr lang="zh-TW" alt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四種</a:t>
            </a:r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相關操作說明請詳閱</a:t>
            </a:r>
            <a:endParaRPr lang="en-US" altLang="zh-TW" sz="4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>
              <a:buNone/>
            </a:pPr>
            <a: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附件</a:t>
            </a:r>
            <a: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4000" b="1" u="sng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學生請假作業流程</a:t>
            </a:r>
            <a:r>
              <a:rPr lang="en-US" altLang="zh-TW" sz="40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4000" b="1" u="sng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>
              <a:buNone/>
            </a:pPr>
            <a: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1.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學生請假區分為</a:t>
            </a:r>
            <a:r>
              <a:rPr lang="zh-TW" altLang="zh-TW" sz="40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事假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40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病假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</a:t>
            </a:r>
            <a:r>
              <a:rPr lang="zh-TW" altLang="zh-TW" sz="40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生理假</a:t>
            </a:r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4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>
              <a:buNone/>
            </a:pPr>
            <a: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40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喪假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婚假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40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分娩假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原住民族歲時祭儀假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</a:t>
            </a:r>
            <a:endParaRPr lang="en-US" altLang="zh-TW" sz="4000" b="1" u="sng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>
              <a:buNone/>
            </a:pPr>
            <a: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40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案病假</a:t>
            </a:r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40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心理調適</a:t>
            </a:r>
            <a:r>
              <a:rPr lang="zh-TW" altLang="zh-TW" sz="4000" b="1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十種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>
              <a:buNone/>
            </a:pPr>
            <a: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2.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請假請檢附相關證明文件，</a:t>
            </a:r>
            <a:r>
              <a:rPr lang="zh-TW" altLang="en-US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須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zh-TW" sz="4000" b="1" dirty="0">
                <a:solidFill>
                  <a:srgbClr val="7030A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缺課之日起</a:t>
            </a:r>
            <a:r>
              <a:rPr lang="en-US" altLang="zh-TW" sz="4000" b="1" u="sng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zh-TW" sz="4000" b="1" u="sng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endParaRPr lang="en-US" altLang="zh-TW" sz="4000" b="1" u="sng" dirty="0">
              <a:solidFill>
                <a:srgbClr val="FF0000"/>
              </a:solidFill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sz="4000" b="1" u="sng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內</a:t>
            </a:r>
            <a:r>
              <a:rPr lang="zh-TW" altLang="en-US" sz="4000" b="1" u="sng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r>
              <a:rPr lang="zh-TW" altLang="zh-TW" sz="4000" b="1" u="sng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請假手續</a:t>
            </a:r>
            <a:r>
              <a:rPr lang="zh-TW" altLang="zh-TW" sz="4000" b="1" dirty="0">
                <a:solidFill>
                  <a:srgbClr val="7030A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45720" indent="0">
              <a:buNone/>
            </a:pPr>
            <a:endParaRPr lang="en-US" altLang="zh-TW" sz="4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>
              <a:buNone/>
            </a:pPr>
            <a:endParaRPr lang="zh-TW" altLang="zh-TW" sz="4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>
              <a:buNone/>
            </a:pPr>
            <a:endParaRPr lang="zh-TW" altLang="en-US" sz="4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332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9022" y="1143327"/>
            <a:ext cx="10189028" cy="418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zh-TW" kern="100" dirty="0">
              <a:solidFill>
                <a:srgbClr val="002060"/>
              </a:solidFill>
              <a:latin typeface="標楷體" panose="03000509000000000000" pitchFamily="65" charset="-12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en-US" altLang="zh-TW" sz="4000" b="1" kern="1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 </a:t>
            </a:r>
            <a:r>
              <a:rPr lang="en-US" altLang="zh-TW" sz="4000" b="1" kern="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3.</a:t>
            </a:r>
            <a:r>
              <a:rPr lang="zh-TW" altLang="zh-TW" sz="4000" b="1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請同學切勿延遲請假，以免耽誤自身權</a:t>
            </a:r>
            <a:endParaRPr lang="en-US" altLang="zh-TW" sz="4000" b="1" kern="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zh-TW" sz="4000" b="1" kern="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zh-TW" sz="4000" b="1" kern="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en-US" altLang="zh-TW" sz="4000" b="1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    </a:t>
            </a:r>
            <a:r>
              <a:rPr lang="zh-TW" altLang="zh-TW" sz="4000" b="1" kern="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anose="02020500000000000000" pitchFamily="18" charset="-120"/>
              </a:rPr>
              <a:t>益，影響操行成績；學生缺曠課過多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致</a:t>
            </a:r>
            <a:endParaRPr lang="en-US" altLang="zh-TW" sz="4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zh-TW" sz="4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zh-TW" sz="4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en-US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操行成績低於</a:t>
            </a: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分以下者，將依學則相</a:t>
            </a:r>
            <a:endParaRPr lang="en-US" altLang="zh-TW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zh-TW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zh-TW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關規定予以退學</a:t>
            </a:r>
            <a:r>
              <a:rPr lang="zh-TW" altLang="zh-TW" sz="4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，請同學務必特別注意</a:t>
            </a:r>
            <a:endParaRPr lang="en-US" altLang="zh-TW" sz="4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en-US" altLang="zh-TW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en-US" altLang="zh-TW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ts val="2100"/>
              </a:lnSpc>
              <a:spcAft>
                <a:spcPts val="0"/>
              </a:spcAft>
            </a:pPr>
            <a:endParaRPr lang="en-US" altLang="zh-TW" sz="4000" kern="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en-US" altLang="zh-TW" sz="4000" kern="0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   </a:t>
            </a:r>
            <a:endParaRPr lang="zh-TW" altLang="zh-TW" sz="4000" kern="1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72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8235" y="783772"/>
            <a:ext cx="11152094" cy="5710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4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三、期中、期末考試請假規則：</a:t>
            </a:r>
            <a:endParaRPr kumimoji="0" lang="en-US" altLang="zh-TW" sz="40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新細明體" panose="02020500000000000000" pitchFamily="18" charset="-120"/>
                <a:cs typeface="+mn-cs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</a:t>
            </a:r>
            <a:r>
              <a:rPr kumimoji="0" lang="zh-TW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考試假</a:t>
            </a:r>
            <a:r>
              <a:rPr kumimoji="0" lang="zh-TW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：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</a:t>
            </a:r>
            <a:r>
              <a:rPr kumimoji="0" lang="zh-TW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除因</a:t>
            </a:r>
            <a:r>
              <a:rPr kumimoji="0" lang="zh-TW" altLang="zh-TW" sz="40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疾病</a:t>
            </a:r>
            <a:r>
              <a:rPr kumimoji="0" lang="zh-TW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或</a:t>
            </a:r>
            <a:r>
              <a:rPr kumimoji="0" lang="zh-TW" altLang="zh-TW" sz="40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突發重大事故</a:t>
            </a:r>
            <a:r>
              <a:rPr kumimoji="0" lang="zh-TW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者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</a:t>
            </a:r>
            <a:r>
              <a:rPr kumimoji="0" lang="zh-TW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得於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考試</a:t>
            </a:r>
            <a:r>
              <a:rPr kumimoji="0" lang="zh-TW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後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</a:t>
            </a:r>
            <a:r>
              <a:rPr kumimoji="0" lang="zh-TW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天內</a:t>
            </a:r>
            <a:r>
              <a:rPr kumimoji="0" lang="zh-TW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補辦請假手續外，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</a:t>
            </a:r>
            <a:r>
              <a:rPr kumimoji="0" lang="zh-TW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其他請假</a:t>
            </a:r>
            <a:r>
              <a:rPr kumimoji="0" lang="zh-TW" altLang="zh-TW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均須事先</a:t>
            </a:r>
            <a:r>
              <a:rPr kumimoji="0" lang="zh-TW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申請並經核准</a:t>
            </a:r>
            <a:r>
              <a:rPr kumimoji="0" lang="zh-TW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，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應</a:t>
            </a:r>
            <a:r>
              <a:rPr kumimoji="0" lang="zh-TW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檢附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</a:t>
            </a:r>
            <a:r>
              <a:rPr kumimoji="0" lang="zh-TW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相關證明文件，未依規定辦理者，不得參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    </a:t>
            </a:r>
            <a:r>
              <a:rPr kumimoji="0" lang="zh-TW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加補考。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 </a:t>
            </a:r>
            <a:endParaRPr kumimoji="0" lang="zh-TW" altLang="zh-TW" sz="40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1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2880" y="661307"/>
            <a:ext cx="11865684" cy="553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6800" indent="-1066800">
              <a:lnSpc>
                <a:spcPts val="2100"/>
              </a:lnSpc>
              <a:spcAft>
                <a:spcPts val="0"/>
              </a:spcAft>
            </a:pPr>
            <a:endParaRPr lang="en-US" altLang="zh-TW" sz="4000" kern="1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066800" indent="-1066800">
              <a:lnSpc>
                <a:spcPts val="2500"/>
              </a:lnSpc>
              <a:spcAft>
                <a:spcPts val="0"/>
              </a:spcAft>
            </a:pPr>
            <a:r>
              <a:rPr lang="zh-TW" altLang="en-US" sz="4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四</a:t>
            </a:r>
            <a:r>
              <a:rPr lang="zh-TW" altLang="zh-TW" sz="40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、線上點名</a:t>
            </a:r>
            <a:r>
              <a:rPr lang="zh-TW" altLang="zh-TW" sz="40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en-US" altLang="zh-TW" sz="40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</a:p>
          <a:p>
            <a:pPr marL="1066800" indent="-1066800">
              <a:lnSpc>
                <a:spcPts val="2500"/>
              </a:lnSpc>
              <a:spcAft>
                <a:spcPts val="0"/>
              </a:spcAft>
            </a:pPr>
            <a:r>
              <a:rPr lang="en-US" altLang="zh-TW" sz="40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 </a:t>
            </a:r>
          </a:p>
          <a:p>
            <a:pPr marL="1066800" indent="-1066800">
              <a:lnSpc>
                <a:spcPts val="6000"/>
              </a:lnSpc>
              <a:spcAft>
                <a:spcPts val="0"/>
              </a:spcAft>
            </a:pPr>
            <a:r>
              <a:rPr lang="en-US" altLang="zh-TW" sz="40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r>
              <a:rPr lang="zh-TW" altLang="zh-TW" sz="40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由</a:t>
            </a:r>
            <a:r>
              <a:rPr lang="zh-TW" altLang="en-US" sz="40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各授</a:t>
            </a:r>
            <a:r>
              <a:rPr lang="zh-TW" altLang="zh-TW" sz="40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課教授</a:t>
            </a:r>
            <a:r>
              <a:rPr lang="zh-TW" altLang="en-US" sz="40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於</a:t>
            </a:r>
            <a:r>
              <a:rPr lang="zh-TW" altLang="en-US" sz="4000" b="1" u="sng" kern="1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教師管理系統</a:t>
            </a:r>
            <a:r>
              <a:rPr lang="zh-TW" altLang="zh-TW" sz="40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進行線上點名</a:t>
            </a:r>
            <a:endParaRPr lang="en-US" altLang="zh-TW" sz="4000" b="1" kern="1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066800" indent="-1066800">
              <a:lnSpc>
                <a:spcPts val="6000"/>
              </a:lnSpc>
              <a:spcAft>
                <a:spcPts val="0"/>
              </a:spcAft>
            </a:pPr>
            <a:r>
              <a:rPr lang="en-US" altLang="zh-TW" sz="40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r>
              <a:rPr lang="zh-TW" altLang="zh-TW" sz="4000" b="1" kern="100" dirty="0">
                <a:solidFill>
                  <a:srgbClr val="7030A0"/>
                </a:solidFill>
                <a:latin typeface="Times New Roman" panose="02020603050405020304" pitchFamily="18" charset="0"/>
              </a:rPr>
              <a:t>，</a:t>
            </a:r>
            <a:r>
              <a:rPr lang="zh-TW" altLang="zh-TW" sz="40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點名紀錄將於每次課程結束起</a:t>
            </a:r>
            <a:r>
              <a:rPr lang="en-US" altLang="zh-TW" sz="4000" b="1" u="sng" kern="100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</a:rPr>
              <a:t>7</a:t>
            </a:r>
            <a:r>
              <a:rPr lang="zh-TW" altLang="zh-TW" sz="4000" b="1" u="sng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日內</a:t>
            </a:r>
            <a:r>
              <a:rPr lang="zh-TW" altLang="zh-TW" sz="40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同步上傳</a:t>
            </a:r>
            <a:endParaRPr lang="en-US" altLang="zh-TW" sz="4000" b="1" kern="1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1066800" indent="-1066800">
              <a:lnSpc>
                <a:spcPts val="6000"/>
              </a:lnSpc>
              <a:spcAft>
                <a:spcPts val="0"/>
              </a:spcAft>
            </a:pPr>
            <a:r>
              <a:rPr lang="en-US" altLang="zh-TW" sz="40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 </a:t>
            </a:r>
            <a:r>
              <a:rPr lang="zh-TW" altLang="zh-TW" sz="40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於學</a:t>
            </a:r>
            <a:r>
              <a:rPr lang="zh-TW" altLang="zh-TW" sz="40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生個人資料管理系統</a:t>
            </a:r>
            <a:r>
              <a:rPr lang="en-US" altLang="zh-TW" sz="40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(e- portal )</a:t>
            </a:r>
            <a:r>
              <a:rPr lang="zh-TW" altLang="zh-TW" sz="40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，同學</a:t>
            </a:r>
            <a:r>
              <a:rPr lang="zh-TW" altLang="en-US" sz="4000" b="1" u="sng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應</a:t>
            </a:r>
            <a:r>
              <a:rPr lang="zh-TW" altLang="zh-TW" sz="4000" b="1" u="sng" kern="1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</a:rPr>
              <a:t>自行</a:t>
            </a:r>
            <a:r>
              <a:rPr lang="zh-TW" altLang="zh-TW" sz="40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至</a:t>
            </a:r>
            <a:r>
              <a:rPr lang="zh-TW" altLang="zh-TW" sz="4000" b="1" u="sng" kern="1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hlinkClick r:id="rId2"/>
              </a:rPr>
              <a:t>學</a:t>
            </a:r>
            <a:r>
              <a:rPr lang="zh-TW" altLang="zh-TW" sz="4000" b="1" u="sng" kern="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  <a:hlinkClick r:id="rId2"/>
              </a:rPr>
              <a:t>生個人資料管理系統</a:t>
            </a:r>
            <a:r>
              <a:rPr lang="en-US" altLang="zh-TW" sz="4000" b="1" u="sng" kern="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  <a:hlinkClick r:id="rId2"/>
              </a:rPr>
              <a:t>(e-portal) </a:t>
            </a:r>
            <a:r>
              <a:rPr lang="en-US" altLang="zh-TW" sz="40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/</a:t>
            </a:r>
            <a:r>
              <a:rPr lang="zh-TW" altLang="zh-TW" sz="40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缺曠查詢，查詢個人缺曠紀錄</a:t>
            </a:r>
            <a:r>
              <a:rPr lang="zh-TW" altLang="zh-TW" sz="4000" b="1" kern="1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en-US" altLang="zh-TW" sz="4000" b="1" kern="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1066800" indent="-1066800">
              <a:lnSpc>
                <a:spcPts val="2500"/>
              </a:lnSpc>
              <a:spcAft>
                <a:spcPts val="0"/>
              </a:spcAft>
            </a:pPr>
            <a:endParaRPr lang="en-US" altLang="zh-TW" sz="4000" b="1" kern="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新細明體" panose="02020500000000000000" pitchFamily="18" charset="-120"/>
            </a:endParaRPr>
          </a:p>
          <a:p>
            <a:pPr marL="1066800" indent="-1066800">
              <a:lnSpc>
                <a:spcPts val="2500"/>
              </a:lnSpc>
              <a:spcAft>
                <a:spcPts val="0"/>
              </a:spcAft>
            </a:pPr>
            <a:r>
              <a:rPr lang="en-US" altLang="zh-TW" sz="40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新細明體" panose="02020500000000000000" pitchFamily="18" charset="-120"/>
              </a:rPr>
              <a:t>        </a:t>
            </a:r>
            <a:endParaRPr lang="zh-TW" altLang="zh-TW" sz="4000" b="1" kern="1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86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BFA2598F-3177-4953-AF9E-CDDECEAD03DF}"/>
              </a:ext>
            </a:extLst>
          </p:cNvPr>
          <p:cNvSpPr txBox="1"/>
          <p:nvPr/>
        </p:nvSpPr>
        <p:spPr>
          <a:xfrm>
            <a:off x="3406589" y="1748118"/>
            <a:ext cx="8511988" cy="525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66800" marR="0" lvl="0" indent="-10668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五</a:t>
            </a:r>
            <a:r>
              <a:rPr kumimoji="0" lang="zh-TW" altLang="zh-TW" sz="6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、</a:t>
            </a:r>
            <a:r>
              <a:rPr kumimoji="0" lang="zh-TW" altLang="en-US" sz="6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學費減免</a:t>
            </a:r>
            <a:endParaRPr kumimoji="0" lang="en-US" altLang="zh-TW" sz="6000" b="1" i="0" u="none" strike="noStrike" kern="1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D3AE149-3B6E-4D34-80DF-1D3CACA29EF4}"/>
              </a:ext>
            </a:extLst>
          </p:cNvPr>
          <p:cNvSpPr txBox="1"/>
          <p:nvPr/>
        </p:nvSpPr>
        <p:spPr>
          <a:xfrm>
            <a:off x="3567952" y="2554941"/>
            <a:ext cx="62304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相關操作說明請詳閱附件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hlinkClick r:id="rId2"/>
              </a:rPr>
              <a:t>(</a:t>
            </a:r>
            <a:r>
              <a:rPr kumimoji="0" lang="zh-TW" altLang="zh-TW" sz="4000" b="1" i="0" u="sng" strike="noStrike" kern="1200" cap="none" spc="0" normalizeH="0" baseline="0" noProof="0" dirty="0">
                <a:ln>
                  <a:noFill/>
                </a:ln>
                <a:solidFill>
                  <a:srgbClr val="9EE0F8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hlinkClick r:id="rId2"/>
              </a:rPr>
              <a:t>學生</a:t>
            </a:r>
            <a:r>
              <a:rPr kumimoji="0" lang="zh-TW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9EE0F8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hlinkClick r:id="rId2"/>
              </a:rPr>
              <a:t>減免申請</a:t>
            </a:r>
            <a:r>
              <a:rPr kumimoji="0" lang="zh-TW" altLang="zh-TW" sz="4000" b="1" i="0" u="sng" strike="noStrike" kern="1200" cap="none" spc="0" normalizeH="0" baseline="0" noProof="0" dirty="0">
                <a:ln>
                  <a:noFill/>
                </a:ln>
                <a:solidFill>
                  <a:srgbClr val="9EE0F8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hlinkClick r:id="rId2"/>
              </a:rPr>
              <a:t>作業流程</a:t>
            </a:r>
            <a:r>
              <a:rPr kumimoji="0" lang="en-US" altLang="zh-TW" sz="40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hlinkClick r:id="rId2"/>
              </a:rPr>
              <a:t>)</a:t>
            </a:r>
            <a:endParaRPr kumimoji="0" lang="zh-TW" altLang="zh-TW" sz="40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highlight>
                <a:srgbClr val="FFFF00"/>
              </a:highligh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8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9D4095AFEE790E42B52CF3AD35B999BF040086E71550AC00CE488731BAE03648ABFB" ma:contentTypeVersion="69" ma:contentTypeDescription="Create a new document." ma:contentTypeScope="" ma:versionID="19c8e0d4ec850202fc84bb6df7d27d5a">
  <xsd:schema xmlns:xsd="http://www.w3.org/2001/XMLSchema" xmlns:xs="http://www.w3.org/2001/XMLSchema" xmlns:p="http://schemas.microsoft.com/office/2006/metadata/properties" xmlns:ns2="c66daf58-3c46-4c48-8560-c485e881f7f9" xmlns:ns3="8e8ea6d1-e150-4704-b47c-0a92d6aed386" targetNamespace="http://schemas.microsoft.com/office/2006/metadata/properties" ma:root="true" ma:fieldsID="61474f05e94678c8e4bfc6326c72eb04" ns2:_="" ns3:_="">
    <xsd:import namespace="c66daf58-3c46-4c48-8560-c485e881f7f9"/>
    <xsd:import namespace="8e8ea6d1-e150-4704-b47c-0a92d6aed386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daf58-3c46-4c48-8560-c485e881f7f9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7395a81f-9577-418e-910a-32f7a61cddb7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5EEE958E-8061-4FA6-908C-FF1913BBCE99}" ma:internalName="CSXSubmissionMarket" ma:readOnly="false" ma:showField="MarketName" ma:web="c66daf58-3c46-4c48-8560-c485e881f7f9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c3aa597f-d352-4d18-b6bb-dd7b199309e2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424DF09-D473-47CB-8F99-CE4C88C30A56}" ma:internalName="InProjectListLookup" ma:readOnly="true" ma:showField="InProjectList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c392861a-3365-44e0-a108-b907e1530f9f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424DF09-D473-47CB-8F99-CE4C88C30A56}" ma:internalName="LastCompleteVersionLookup" ma:readOnly="true" ma:showField="LastCompleteVersion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424DF09-D473-47CB-8F99-CE4C88C30A56}" ma:internalName="LastPreviewErrorLookup" ma:readOnly="true" ma:showField="LastPreviewError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424DF09-D473-47CB-8F99-CE4C88C30A56}" ma:internalName="LastPreviewResultLookup" ma:readOnly="true" ma:showField="LastPreviewResult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424DF09-D473-47CB-8F99-CE4C88C30A56}" ma:internalName="LastPreviewAttemptDateLookup" ma:readOnly="true" ma:showField="LastPreviewAttemptDat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424DF09-D473-47CB-8F99-CE4C88C30A56}" ma:internalName="LastPreviewedByLookup" ma:readOnly="true" ma:showField="LastPreviewedBy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424DF09-D473-47CB-8F99-CE4C88C30A56}" ma:internalName="LastPreviewTimeLookup" ma:readOnly="true" ma:showField="LastPreviewTim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424DF09-D473-47CB-8F99-CE4C88C30A56}" ma:internalName="LastPreviewVersionLookup" ma:readOnly="true" ma:showField="LastPreviewVersion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424DF09-D473-47CB-8F99-CE4C88C30A56}" ma:internalName="LastPublishErrorLookup" ma:readOnly="true" ma:showField="LastPublishError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424DF09-D473-47CB-8F99-CE4C88C30A56}" ma:internalName="LastPublishResultLookup" ma:readOnly="true" ma:showField="LastPublishResult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424DF09-D473-47CB-8F99-CE4C88C30A56}" ma:internalName="LastPublishAttemptDateLookup" ma:readOnly="true" ma:showField="LastPublishAttemptDat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424DF09-D473-47CB-8F99-CE4C88C30A56}" ma:internalName="LastPublishedByLookup" ma:readOnly="true" ma:showField="LastPublishedBy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424DF09-D473-47CB-8F99-CE4C88C30A56}" ma:internalName="LastPublishTimeLookup" ma:readOnly="true" ma:showField="LastPublishTim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424DF09-D473-47CB-8F99-CE4C88C30A56}" ma:internalName="LastPublishVersionLookup" ma:readOnly="true" ma:showField="LastPublishVersion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02123C9-D1B3-425D-A38A-7FDEACDA3FC6}" ma:internalName="LocLastLocAttemptVersionLookup" ma:readOnly="false" ma:showField="LastLocAttemptVersion" ma:web="c66daf58-3c46-4c48-8560-c485e881f7f9">
      <xsd:simpleType>
        <xsd:restriction base="dms:Lookup"/>
      </xsd:simpleType>
    </xsd:element>
    <xsd:element name="LocLastLocAttemptVersionTypeLookup" ma:index="72" nillable="true" ma:displayName="Loc Last Loc Attempt Version Type" ma:default="" ma:list="{B02123C9-D1B3-425D-A38A-7FDEACDA3FC6}" ma:internalName="LocLastLocAttemptVersionTypeLookup" ma:readOnly="true" ma:showField="LastLocAttemptVersionType" ma:web="c66daf58-3c46-4c48-8560-c485e881f7f9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02123C9-D1B3-425D-A38A-7FDEACDA3FC6}" ma:internalName="LocNewPublishedVersionLookup" ma:readOnly="true" ma:showField="NewPublishedVersion" ma:web="c66daf58-3c46-4c48-8560-c485e881f7f9">
      <xsd:simpleType>
        <xsd:restriction base="dms:Lookup"/>
      </xsd:simpleType>
    </xsd:element>
    <xsd:element name="LocOverallHandbackStatusLookup" ma:index="76" nillable="true" ma:displayName="Loc Overall Handback Status" ma:default="" ma:list="{B02123C9-D1B3-425D-A38A-7FDEACDA3FC6}" ma:internalName="LocOverallHandbackStatusLookup" ma:readOnly="true" ma:showField="OverallHandbackStatus" ma:web="c66daf58-3c46-4c48-8560-c485e881f7f9">
      <xsd:simpleType>
        <xsd:restriction base="dms:Lookup"/>
      </xsd:simpleType>
    </xsd:element>
    <xsd:element name="LocOverallLocStatusLookup" ma:index="77" nillable="true" ma:displayName="Loc Overall Localize Status" ma:default="" ma:list="{B02123C9-D1B3-425D-A38A-7FDEACDA3FC6}" ma:internalName="LocOverallLocStatusLookup" ma:readOnly="true" ma:showField="OverallLocStatus" ma:web="c66daf58-3c46-4c48-8560-c485e881f7f9">
      <xsd:simpleType>
        <xsd:restriction base="dms:Lookup"/>
      </xsd:simpleType>
    </xsd:element>
    <xsd:element name="LocOverallPreviewStatusLookup" ma:index="78" nillable="true" ma:displayName="Loc Overall Preview Status" ma:default="" ma:list="{B02123C9-D1B3-425D-A38A-7FDEACDA3FC6}" ma:internalName="LocOverallPreviewStatusLookup" ma:readOnly="true" ma:showField="OverallPreviewStatus" ma:web="c66daf58-3c46-4c48-8560-c485e881f7f9">
      <xsd:simpleType>
        <xsd:restriction base="dms:Lookup"/>
      </xsd:simpleType>
    </xsd:element>
    <xsd:element name="LocOverallPublishStatusLookup" ma:index="79" nillable="true" ma:displayName="Loc Overall Publish Status" ma:default="" ma:list="{B02123C9-D1B3-425D-A38A-7FDEACDA3FC6}" ma:internalName="LocOverallPublishStatusLookup" ma:readOnly="true" ma:showField="OverallPublishStatus" ma:web="c66daf58-3c46-4c48-8560-c485e881f7f9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02123C9-D1B3-425D-A38A-7FDEACDA3FC6}" ma:internalName="LocProcessedForHandoffsLookup" ma:readOnly="true" ma:showField="ProcessedForHandoffs" ma:web="c66daf58-3c46-4c48-8560-c485e881f7f9">
      <xsd:simpleType>
        <xsd:restriction base="dms:Lookup"/>
      </xsd:simpleType>
    </xsd:element>
    <xsd:element name="LocProcessedForMarketsLookup" ma:index="82" nillable="true" ma:displayName="Loc Processed For Markets" ma:default="" ma:list="{B02123C9-D1B3-425D-A38A-7FDEACDA3FC6}" ma:internalName="LocProcessedForMarketsLookup" ma:readOnly="true" ma:showField="ProcessedForMarkets" ma:web="c66daf58-3c46-4c48-8560-c485e881f7f9">
      <xsd:simpleType>
        <xsd:restriction base="dms:Lookup"/>
      </xsd:simpleType>
    </xsd:element>
    <xsd:element name="LocPublishedDependentAssetsLookup" ma:index="83" nillable="true" ma:displayName="Loc Published Dependent Assets" ma:default="" ma:list="{B02123C9-D1B3-425D-A38A-7FDEACDA3FC6}" ma:internalName="LocPublishedDependentAssetsLookup" ma:readOnly="true" ma:showField="PublishedDependentAssets" ma:web="c66daf58-3c46-4c48-8560-c485e881f7f9">
      <xsd:simpleType>
        <xsd:restriction base="dms:Lookup"/>
      </xsd:simpleType>
    </xsd:element>
    <xsd:element name="LocPublishedLinkedAssetsLookup" ma:index="84" nillable="true" ma:displayName="Loc Published Linked Assets" ma:default="" ma:list="{B02123C9-D1B3-425D-A38A-7FDEACDA3FC6}" ma:internalName="LocPublishedLinkedAssetsLookup" ma:readOnly="true" ma:showField="PublishedLinkedAssets" ma:web="c66daf58-3c46-4c48-8560-c485e881f7f9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8612d4a4-f894-4474-9fef-d579f90c35e1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5EEE958E-8061-4FA6-908C-FF1913BBCE99}" ma:internalName="Markets" ma:readOnly="false" ma:showField="MarketNam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424DF09-D473-47CB-8F99-CE4C88C30A56}" ma:internalName="NumOfRatingsLookup" ma:readOnly="true" ma:showField="NumOfRatings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424DF09-D473-47CB-8F99-CE4C88C30A56}" ma:internalName="PublishStatusLookup" ma:readOnly="false" ma:showField="PublishStatus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8e26204e-beeb-4929-ac8b-f970debed3f2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a0cdb01e-f835-423d-bf84-41ea51f83b24}" ma:internalName="TaxCatchAll" ma:showField="CatchAllData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a0cdb01e-f835-423d-bf84-41ea51f83b24}" ma:internalName="TaxCatchAllLabel" ma:readOnly="true" ma:showField="CatchAllDataLabel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ea6d1-e150-4704-b47c-0a92d6aed386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c66daf58-3c46-4c48-8560-c485e881f7f9">無論是大人或孩童，都會喜愛這些秋天主題的有趣圖例，其中包括充滿明亮秋色的樹木、葉子，南瓜以及稻草人。這個展示範本為寬螢幕模式 (16x9)，同時具有許多可輕鬆修改的投影片配置。
</APDescription>
    <AssetExpire xmlns="c66daf58-3c46-4c48-8560-c485e881f7f9">2029-01-01T08:00:00+00:00</AssetExpire>
    <CampaignTagsTaxHTField0 xmlns="c66daf58-3c46-4c48-8560-c485e881f7f9">
      <Terms xmlns="http://schemas.microsoft.com/office/infopath/2007/PartnerControls"/>
    </CampaignTagsTaxHTField0>
    <IntlLangReviewDate xmlns="c66daf58-3c46-4c48-8560-c485e881f7f9" xsi:nil="true"/>
    <TPFriendlyName xmlns="c66daf58-3c46-4c48-8560-c485e881f7f9" xsi:nil="true"/>
    <IntlLangReview xmlns="c66daf58-3c46-4c48-8560-c485e881f7f9">false</IntlLangReview>
    <LocLastLocAttemptVersionLookup xmlns="c66daf58-3c46-4c48-8560-c485e881f7f9">835473</LocLastLocAttemptVersionLookup>
    <PolicheckWords xmlns="c66daf58-3c46-4c48-8560-c485e881f7f9" xsi:nil="true"/>
    <SubmitterId xmlns="c66daf58-3c46-4c48-8560-c485e881f7f9" xsi:nil="true"/>
    <AcquiredFrom xmlns="c66daf58-3c46-4c48-8560-c485e881f7f9">Internal MS</AcquiredFrom>
    <EditorialStatus xmlns="c66daf58-3c46-4c48-8560-c485e881f7f9">Complete</EditorialStatus>
    <Markets xmlns="c66daf58-3c46-4c48-8560-c485e881f7f9"/>
    <OriginAsset xmlns="c66daf58-3c46-4c48-8560-c485e881f7f9" xsi:nil="true"/>
    <AssetStart xmlns="c66daf58-3c46-4c48-8560-c485e881f7f9">2012-05-11T02:03:00+00:00</AssetStart>
    <FriendlyTitle xmlns="c66daf58-3c46-4c48-8560-c485e881f7f9" xsi:nil="true"/>
    <MarketSpecific xmlns="c66daf58-3c46-4c48-8560-c485e881f7f9">false</MarketSpecific>
    <TPNamespace xmlns="c66daf58-3c46-4c48-8560-c485e881f7f9" xsi:nil="true"/>
    <PublishStatusLookup xmlns="c66daf58-3c46-4c48-8560-c485e881f7f9">
      <Value>470683</Value>
    </PublishStatusLookup>
    <APAuthor xmlns="c66daf58-3c46-4c48-8560-c485e881f7f9">
      <UserInfo>
        <DisplayName>REDMOND\v-vaddu</DisplayName>
        <AccountId>2567</AccountId>
        <AccountType/>
      </UserInfo>
    </APAuthor>
    <TPCommandLine xmlns="c66daf58-3c46-4c48-8560-c485e881f7f9" xsi:nil="true"/>
    <IntlLangReviewer xmlns="c66daf58-3c46-4c48-8560-c485e881f7f9" xsi:nil="true"/>
    <OpenTemplate xmlns="c66daf58-3c46-4c48-8560-c485e881f7f9">true</OpenTemplate>
    <CSXSubmissionDate xmlns="c66daf58-3c46-4c48-8560-c485e881f7f9" xsi:nil="true"/>
    <TaxCatchAll xmlns="c66daf58-3c46-4c48-8560-c485e881f7f9"/>
    <Manager xmlns="c66daf58-3c46-4c48-8560-c485e881f7f9" xsi:nil="true"/>
    <NumericId xmlns="c66daf58-3c46-4c48-8560-c485e881f7f9" xsi:nil="true"/>
    <ParentAssetId xmlns="c66daf58-3c46-4c48-8560-c485e881f7f9" xsi:nil="true"/>
    <OriginalSourceMarket xmlns="c66daf58-3c46-4c48-8560-c485e881f7f9">english</OriginalSourceMarket>
    <ApprovalStatus xmlns="c66daf58-3c46-4c48-8560-c485e881f7f9">InProgress</ApprovalStatus>
    <TPComponent xmlns="c66daf58-3c46-4c48-8560-c485e881f7f9" xsi:nil="true"/>
    <EditorialTags xmlns="c66daf58-3c46-4c48-8560-c485e881f7f9" xsi:nil="true"/>
    <TPExecutable xmlns="c66daf58-3c46-4c48-8560-c485e881f7f9" xsi:nil="true"/>
    <TPLaunchHelpLink xmlns="c66daf58-3c46-4c48-8560-c485e881f7f9" xsi:nil="true"/>
    <LocComments xmlns="c66daf58-3c46-4c48-8560-c485e881f7f9" xsi:nil="true"/>
    <LocRecommendedHandoff xmlns="c66daf58-3c46-4c48-8560-c485e881f7f9" xsi:nil="true"/>
    <SourceTitle xmlns="c66daf58-3c46-4c48-8560-c485e881f7f9" xsi:nil="true"/>
    <CSXUpdate xmlns="c66daf58-3c46-4c48-8560-c485e881f7f9">false</CSXUpdate>
    <IntlLocPriority xmlns="c66daf58-3c46-4c48-8560-c485e881f7f9" xsi:nil="true"/>
    <UAProjectedTotalWords xmlns="c66daf58-3c46-4c48-8560-c485e881f7f9" xsi:nil="true"/>
    <AssetType xmlns="c66daf58-3c46-4c48-8560-c485e881f7f9">TP</AssetType>
    <MachineTranslated xmlns="c66daf58-3c46-4c48-8560-c485e881f7f9">false</MachineTranslated>
    <OutputCachingOn xmlns="c66daf58-3c46-4c48-8560-c485e881f7f9">false</OutputCachingOn>
    <TemplateStatus xmlns="c66daf58-3c46-4c48-8560-c485e881f7f9">Complete</TemplateStatus>
    <IsSearchable xmlns="c66daf58-3c46-4c48-8560-c485e881f7f9">true</IsSearchable>
    <ContentItem xmlns="c66daf58-3c46-4c48-8560-c485e881f7f9" xsi:nil="true"/>
    <HandoffToMSDN xmlns="c66daf58-3c46-4c48-8560-c485e881f7f9" xsi:nil="true"/>
    <ShowIn xmlns="c66daf58-3c46-4c48-8560-c485e881f7f9">Show everywhere</ShowIn>
    <ThumbnailAssetId xmlns="c66daf58-3c46-4c48-8560-c485e881f7f9" xsi:nil="true"/>
    <UALocComments xmlns="c66daf58-3c46-4c48-8560-c485e881f7f9" xsi:nil="true"/>
    <UALocRecommendation xmlns="c66daf58-3c46-4c48-8560-c485e881f7f9">Localize</UALocRecommendation>
    <LastModifiedDateTime xmlns="c66daf58-3c46-4c48-8560-c485e881f7f9" xsi:nil="true"/>
    <LegacyData xmlns="c66daf58-3c46-4c48-8560-c485e881f7f9" xsi:nil="true"/>
    <LocManualTestRequired xmlns="c66daf58-3c46-4c48-8560-c485e881f7f9">false</LocManualTestRequired>
    <ClipArtFilename xmlns="c66daf58-3c46-4c48-8560-c485e881f7f9" xsi:nil="true"/>
    <TPApplication xmlns="c66daf58-3c46-4c48-8560-c485e881f7f9" xsi:nil="true"/>
    <CSXHash xmlns="c66daf58-3c46-4c48-8560-c485e881f7f9" xsi:nil="true"/>
    <DirectSourceMarket xmlns="c66daf58-3c46-4c48-8560-c485e881f7f9">english</DirectSourceMarket>
    <PrimaryImageGen xmlns="c66daf58-3c46-4c48-8560-c485e881f7f9">true</PrimaryImageGen>
    <PlannedPubDate xmlns="c66daf58-3c46-4c48-8560-c485e881f7f9" xsi:nil="true"/>
    <CSXSubmissionMarket xmlns="c66daf58-3c46-4c48-8560-c485e881f7f9" xsi:nil="true"/>
    <Downloads xmlns="c66daf58-3c46-4c48-8560-c485e881f7f9">0</Downloads>
    <ArtSampleDocs xmlns="c66daf58-3c46-4c48-8560-c485e881f7f9" xsi:nil="true"/>
    <TrustLevel xmlns="c66daf58-3c46-4c48-8560-c485e881f7f9">1 Microsoft Managed Content</TrustLevel>
    <BlockPublish xmlns="c66daf58-3c46-4c48-8560-c485e881f7f9">false</BlockPublish>
    <TPLaunchHelpLinkType xmlns="c66daf58-3c46-4c48-8560-c485e881f7f9">Template</TPLaunchHelpLinkType>
    <LocalizationTagsTaxHTField0 xmlns="c66daf58-3c46-4c48-8560-c485e881f7f9">
      <Terms xmlns="http://schemas.microsoft.com/office/infopath/2007/PartnerControls"/>
    </LocalizationTagsTaxHTField0>
    <BusinessGroup xmlns="c66daf58-3c46-4c48-8560-c485e881f7f9" xsi:nil="true"/>
    <Providers xmlns="c66daf58-3c46-4c48-8560-c485e881f7f9" xsi:nil="true"/>
    <TemplateTemplateType xmlns="c66daf58-3c46-4c48-8560-c485e881f7f9">PowerPoint Presentation Template</TemplateTemplateType>
    <TimesCloned xmlns="c66daf58-3c46-4c48-8560-c485e881f7f9" xsi:nil="true"/>
    <TPAppVersion xmlns="c66daf58-3c46-4c48-8560-c485e881f7f9" xsi:nil="true"/>
    <VoteCount xmlns="c66daf58-3c46-4c48-8560-c485e881f7f9" xsi:nil="true"/>
    <AverageRating xmlns="c66daf58-3c46-4c48-8560-c485e881f7f9" xsi:nil="true"/>
    <FeatureTagsTaxHTField0 xmlns="c66daf58-3c46-4c48-8560-c485e881f7f9">
      <Terms xmlns="http://schemas.microsoft.com/office/infopath/2007/PartnerControls"/>
    </FeatureTagsTaxHTField0>
    <Provider xmlns="c66daf58-3c46-4c48-8560-c485e881f7f9" xsi:nil="true"/>
    <UACurrentWords xmlns="c66daf58-3c46-4c48-8560-c485e881f7f9" xsi:nil="true"/>
    <AssetId xmlns="c66daf58-3c46-4c48-8560-c485e881f7f9">TP102895236</AssetId>
    <TPClientViewer xmlns="c66daf58-3c46-4c48-8560-c485e881f7f9" xsi:nil="true"/>
    <DSATActionTaken xmlns="c66daf58-3c46-4c48-8560-c485e881f7f9" xsi:nil="true"/>
    <APEditor xmlns="c66daf58-3c46-4c48-8560-c485e881f7f9">
      <UserInfo>
        <DisplayName/>
        <AccountId xsi:nil="true"/>
        <AccountType/>
      </UserInfo>
    </APEditor>
    <TPInstallLocation xmlns="c66daf58-3c46-4c48-8560-c485e881f7f9" xsi:nil="true"/>
    <OOCacheId xmlns="c66daf58-3c46-4c48-8560-c485e881f7f9" xsi:nil="true"/>
    <IsDeleted xmlns="c66daf58-3c46-4c48-8560-c485e881f7f9">false</IsDeleted>
    <PublishTargets xmlns="c66daf58-3c46-4c48-8560-c485e881f7f9">OfficeOnlineVNext</PublishTargets>
    <ApprovalLog xmlns="c66daf58-3c46-4c48-8560-c485e881f7f9" xsi:nil="true"/>
    <BugNumber xmlns="c66daf58-3c46-4c48-8560-c485e881f7f9" xsi:nil="true"/>
    <CrawlForDependencies xmlns="c66daf58-3c46-4c48-8560-c485e881f7f9">false</CrawlForDependencies>
    <InternalTagsTaxHTField0 xmlns="c66daf58-3c46-4c48-8560-c485e881f7f9">
      <Terms xmlns="http://schemas.microsoft.com/office/infopath/2007/PartnerControls"/>
    </InternalTagsTaxHTField0>
    <LastHandOff xmlns="c66daf58-3c46-4c48-8560-c485e881f7f9" xsi:nil="true"/>
    <Milestone xmlns="c66daf58-3c46-4c48-8560-c485e881f7f9" xsi:nil="true"/>
    <OriginalRelease xmlns="c66daf58-3c46-4c48-8560-c485e881f7f9">15</OriginalRelease>
    <RecommendationsModifier xmlns="c66daf58-3c46-4c48-8560-c485e881f7f9" xsi:nil="true"/>
    <ScenarioTagsTaxHTField0 xmlns="c66daf58-3c46-4c48-8560-c485e881f7f9">
      <Terms xmlns="http://schemas.microsoft.com/office/infopath/2007/PartnerControls"/>
    </ScenarioTagsTaxHTField0>
    <UANotes xmlns="c66daf58-3c46-4c48-8560-c485e881f7f9" xsi:nil="true"/>
    <Component xmlns="8e8ea6d1-e150-4704-b47c-0a92d6aed386" xsi:nil="true"/>
    <Description0 xmlns="8e8ea6d1-e150-4704-b47c-0a92d6aed386" xsi:nil="true"/>
    <LocMarketGroupTiers2 xmlns="c66daf58-3c46-4c48-8560-c485e881f7f9" xsi:nil="true"/>
  </documentManagement>
</p:properties>
</file>

<file path=customXml/itemProps1.xml><?xml version="1.0" encoding="utf-8"?>
<ds:datastoreItem xmlns:ds="http://schemas.openxmlformats.org/officeDocument/2006/customXml" ds:itemID="{DBA52DED-A535-4C7D-A695-EA7FCC47D0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6daf58-3c46-4c48-8560-c485e881f7f9"/>
    <ds:schemaRef ds:uri="8e8ea6d1-e150-4704-b47c-0a92d6aed3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485788-A8A7-4A59-A508-5F918119F4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4EFCE5-5CC1-4E77-B5FB-0F7093700E96}">
  <ds:schemaRefs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c66daf58-3c46-4c48-8560-c485e881f7f9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8e8ea6d1-e150-4704-b47c-0a92d6aed38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863</Words>
  <Application>Microsoft Office PowerPoint</Application>
  <PresentationFormat>寬螢幕</PresentationFormat>
  <Paragraphs>110</Paragraphs>
  <Slides>22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22</vt:i4>
      </vt:variant>
    </vt:vector>
  </HeadingPairs>
  <TitlesOfParts>
    <vt:vector size="33" baseType="lpstr">
      <vt:lpstr>Adobe Gothic Std B</vt:lpstr>
      <vt:lpstr>Yu Gothic UI Semibold</vt:lpstr>
      <vt:lpstr>Yu Mincho Demibold</vt:lpstr>
      <vt:lpstr>細明體_HKSCS</vt:lpstr>
      <vt:lpstr>微軟正黑體</vt:lpstr>
      <vt:lpstr>標楷體</vt:lpstr>
      <vt:lpstr>Arial</vt:lpstr>
      <vt:lpstr>Cambria</vt:lpstr>
      <vt:lpstr>Times New Roman</vt:lpstr>
      <vt:lpstr>Back to School 16x9</vt:lpstr>
      <vt:lpstr>1_Back to School 16x9</vt:lpstr>
      <vt:lpstr> 114學年度國立臺中科技大學 附設空中進修學院</vt:lpstr>
      <vt:lpstr>綜合業務組報告事項</vt:lpstr>
      <vt:lpstr> </vt:lpstr>
      <vt:lpstr>一、操行成績之評定：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【特別注意事項】 1.具有多項減免身分者，僅能擇一辦理 (不能同時申請軍公教教育補助費、    農漁會獎 學金、弱勢助學補助等。)  2. 父母係公職人員已領有子女教育補助費者，不得重覆申請。  </vt:lpstr>
      <vt:lpstr>PowerPoint 簡報</vt:lpstr>
      <vt:lpstr>PowerPoint 簡報</vt:lpstr>
      <vt:lpstr>PowerPoint 簡報</vt:lpstr>
      <vt:lpstr>PowerPoint 簡報</vt:lpstr>
      <vt:lpstr>             學生申請學分費減免作業流程   </vt:lpstr>
      <vt:lpstr>國立臺中科技大學 校    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2017-08-28T03:43:13Z</dcterms:created>
  <dcterms:modified xsi:type="dcterms:W3CDTF">2025-09-13T06:16:57Z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0x0101009D4095AFEE790E42B52CF3AD35B999BF040086E71550AC00CE488731BAE03648ABFB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